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sldIdLst>
    <p:sldId id="256" r:id="rId2"/>
    <p:sldId id="257" r:id="rId3"/>
    <p:sldId id="266" r:id="rId4"/>
    <p:sldId id="258" r:id="rId5"/>
    <p:sldId id="259" r:id="rId6"/>
    <p:sldId id="260" r:id="rId7"/>
    <p:sldId id="261" r:id="rId8"/>
    <p:sldId id="263" r:id="rId9"/>
    <p:sldId id="262"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7BEC5E-37D3-41D2-BA1C-7CFFFBCA1C5E}" v="1" dt="2022-02-09T08:10:42.9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a Wolfs" userId="6c7e5ee3-3e91-46ae-bd42-18029ca04add" providerId="ADAL" clId="{3A7BEC5E-37D3-41D2-BA1C-7CFFFBCA1C5E}"/>
    <pc:docChg chg="custSel modSld">
      <pc:chgData name="Nea Wolfs" userId="6c7e5ee3-3e91-46ae-bd42-18029ca04add" providerId="ADAL" clId="{3A7BEC5E-37D3-41D2-BA1C-7CFFFBCA1C5E}" dt="2022-02-09T08:10:52.927" v="2" actId="27614"/>
      <pc:docMkLst>
        <pc:docMk/>
      </pc:docMkLst>
      <pc:sldChg chg="modSp mod modClrScheme chgLayout">
        <pc:chgData name="Nea Wolfs" userId="6c7e5ee3-3e91-46ae-bd42-18029ca04add" providerId="ADAL" clId="{3A7BEC5E-37D3-41D2-BA1C-7CFFFBCA1C5E}" dt="2022-02-09T08:10:52.927" v="2" actId="27614"/>
        <pc:sldMkLst>
          <pc:docMk/>
          <pc:sldMk cId="3735895905" sldId="256"/>
        </pc:sldMkLst>
        <pc:spChg chg="mod">
          <ac:chgData name="Nea Wolfs" userId="6c7e5ee3-3e91-46ae-bd42-18029ca04add" providerId="ADAL" clId="{3A7BEC5E-37D3-41D2-BA1C-7CFFFBCA1C5E}" dt="2022-02-09T08:10:47.617" v="1" actId="26606"/>
          <ac:spMkLst>
            <pc:docMk/>
            <pc:sldMk cId="3735895905" sldId="256"/>
            <ac:spMk id="2" creationId="{00000000-0000-0000-0000-000000000000}"/>
          </ac:spMkLst>
        </pc:spChg>
        <pc:picChg chg="mod">
          <ac:chgData name="Nea Wolfs" userId="6c7e5ee3-3e91-46ae-bd42-18029ca04add" providerId="ADAL" clId="{3A7BEC5E-37D3-41D2-BA1C-7CFFFBCA1C5E}" dt="2022-02-09T08:10:52.927" v="2" actId="27614"/>
          <ac:picMkLst>
            <pc:docMk/>
            <pc:sldMk cId="3735895905" sldId="256"/>
            <ac:picMk id="4" creationId="{00000000-0000-0000-0000-000000000000}"/>
          </ac:picMkLst>
        </pc:picChg>
      </pc:sldChg>
      <pc:sldChg chg="modSp">
        <pc:chgData name="Nea Wolfs" userId="6c7e5ee3-3e91-46ae-bd42-18029ca04add" providerId="ADAL" clId="{3A7BEC5E-37D3-41D2-BA1C-7CFFFBCA1C5E}" dt="2022-02-09T08:10:42.989" v="0"/>
        <pc:sldMkLst>
          <pc:docMk/>
          <pc:sldMk cId="284292436" sldId="257"/>
        </pc:sldMkLst>
        <pc:spChg chg="mod">
          <ac:chgData name="Nea Wolfs" userId="6c7e5ee3-3e91-46ae-bd42-18029ca04add" providerId="ADAL" clId="{3A7BEC5E-37D3-41D2-BA1C-7CFFFBCA1C5E}" dt="2022-02-09T08:10:42.989" v="0"/>
          <ac:spMkLst>
            <pc:docMk/>
            <pc:sldMk cId="284292436" sldId="257"/>
            <ac:spMk id="2" creationId="{00000000-0000-0000-0000-000000000000}"/>
          </ac:spMkLst>
        </pc:spChg>
      </pc:sldChg>
      <pc:sldChg chg="modSp">
        <pc:chgData name="Nea Wolfs" userId="6c7e5ee3-3e91-46ae-bd42-18029ca04add" providerId="ADAL" clId="{3A7BEC5E-37D3-41D2-BA1C-7CFFFBCA1C5E}" dt="2022-02-09T08:10:42.989" v="0"/>
        <pc:sldMkLst>
          <pc:docMk/>
          <pc:sldMk cId="1967083959" sldId="258"/>
        </pc:sldMkLst>
        <pc:spChg chg="mod">
          <ac:chgData name="Nea Wolfs" userId="6c7e5ee3-3e91-46ae-bd42-18029ca04add" providerId="ADAL" clId="{3A7BEC5E-37D3-41D2-BA1C-7CFFFBCA1C5E}" dt="2022-02-09T08:10:42.989" v="0"/>
          <ac:spMkLst>
            <pc:docMk/>
            <pc:sldMk cId="1967083959" sldId="258"/>
            <ac:spMk id="2" creationId="{00000000-0000-0000-0000-000000000000}"/>
          </ac:spMkLst>
        </pc:spChg>
      </pc:sldChg>
      <pc:sldChg chg="modSp">
        <pc:chgData name="Nea Wolfs" userId="6c7e5ee3-3e91-46ae-bd42-18029ca04add" providerId="ADAL" clId="{3A7BEC5E-37D3-41D2-BA1C-7CFFFBCA1C5E}" dt="2022-02-09T08:10:42.989" v="0"/>
        <pc:sldMkLst>
          <pc:docMk/>
          <pc:sldMk cId="2571638826" sldId="259"/>
        </pc:sldMkLst>
        <pc:spChg chg="mod">
          <ac:chgData name="Nea Wolfs" userId="6c7e5ee3-3e91-46ae-bd42-18029ca04add" providerId="ADAL" clId="{3A7BEC5E-37D3-41D2-BA1C-7CFFFBCA1C5E}" dt="2022-02-09T08:10:42.989" v="0"/>
          <ac:spMkLst>
            <pc:docMk/>
            <pc:sldMk cId="2571638826" sldId="259"/>
            <ac:spMk id="2" creationId="{00000000-0000-0000-0000-000000000000}"/>
          </ac:spMkLst>
        </pc:spChg>
      </pc:sldChg>
      <pc:sldChg chg="modSp">
        <pc:chgData name="Nea Wolfs" userId="6c7e5ee3-3e91-46ae-bd42-18029ca04add" providerId="ADAL" clId="{3A7BEC5E-37D3-41D2-BA1C-7CFFFBCA1C5E}" dt="2022-02-09T08:10:42.989" v="0"/>
        <pc:sldMkLst>
          <pc:docMk/>
          <pc:sldMk cId="3935462092" sldId="260"/>
        </pc:sldMkLst>
        <pc:spChg chg="mod">
          <ac:chgData name="Nea Wolfs" userId="6c7e5ee3-3e91-46ae-bd42-18029ca04add" providerId="ADAL" clId="{3A7BEC5E-37D3-41D2-BA1C-7CFFFBCA1C5E}" dt="2022-02-09T08:10:42.989" v="0"/>
          <ac:spMkLst>
            <pc:docMk/>
            <pc:sldMk cId="3935462092" sldId="260"/>
            <ac:spMk id="2" creationId="{00000000-0000-0000-0000-000000000000}"/>
          </ac:spMkLst>
        </pc:spChg>
      </pc:sldChg>
      <pc:sldChg chg="modSp">
        <pc:chgData name="Nea Wolfs" userId="6c7e5ee3-3e91-46ae-bd42-18029ca04add" providerId="ADAL" clId="{3A7BEC5E-37D3-41D2-BA1C-7CFFFBCA1C5E}" dt="2022-02-09T08:10:42.989" v="0"/>
        <pc:sldMkLst>
          <pc:docMk/>
          <pc:sldMk cId="987270244" sldId="261"/>
        </pc:sldMkLst>
        <pc:spChg chg="mod">
          <ac:chgData name="Nea Wolfs" userId="6c7e5ee3-3e91-46ae-bd42-18029ca04add" providerId="ADAL" clId="{3A7BEC5E-37D3-41D2-BA1C-7CFFFBCA1C5E}" dt="2022-02-09T08:10:42.989" v="0"/>
          <ac:spMkLst>
            <pc:docMk/>
            <pc:sldMk cId="987270244" sldId="261"/>
            <ac:spMk id="2" creationId="{00000000-0000-0000-0000-000000000000}"/>
          </ac:spMkLst>
        </pc:spChg>
      </pc:sldChg>
      <pc:sldChg chg="modSp">
        <pc:chgData name="Nea Wolfs" userId="6c7e5ee3-3e91-46ae-bd42-18029ca04add" providerId="ADAL" clId="{3A7BEC5E-37D3-41D2-BA1C-7CFFFBCA1C5E}" dt="2022-02-09T08:10:42.989" v="0"/>
        <pc:sldMkLst>
          <pc:docMk/>
          <pc:sldMk cId="4071655695" sldId="262"/>
        </pc:sldMkLst>
        <pc:spChg chg="mod">
          <ac:chgData name="Nea Wolfs" userId="6c7e5ee3-3e91-46ae-bd42-18029ca04add" providerId="ADAL" clId="{3A7BEC5E-37D3-41D2-BA1C-7CFFFBCA1C5E}" dt="2022-02-09T08:10:42.989" v="0"/>
          <ac:spMkLst>
            <pc:docMk/>
            <pc:sldMk cId="4071655695" sldId="262"/>
            <ac:spMk id="2" creationId="{00000000-0000-0000-0000-000000000000}"/>
          </ac:spMkLst>
        </pc:spChg>
      </pc:sldChg>
      <pc:sldChg chg="modSp">
        <pc:chgData name="Nea Wolfs" userId="6c7e5ee3-3e91-46ae-bd42-18029ca04add" providerId="ADAL" clId="{3A7BEC5E-37D3-41D2-BA1C-7CFFFBCA1C5E}" dt="2022-02-09T08:10:42.989" v="0"/>
        <pc:sldMkLst>
          <pc:docMk/>
          <pc:sldMk cId="2962015767" sldId="263"/>
        </pc:sldMkLst>
        <pc:spChg chg="mod">
          <ac:chgData name="Nea Wolfs" userId="6c7e5ee3-3e91-46ae-bd42-18029ca04add" providerId="ADAL" clId="{3A7BEC5E-37D3-41D2-BA1C-7CFFFBCA1C5E}" dt="2022-02-09T08:10:42.989" v="0"/>
          <ac:spMkLst>
            <pc:docMk/>
            <pc:sldMk cId="2962015767" sldId="263"/>
            <ac:spMk id="2" creationId="{00000000-0000-0000-0000-000000000000}"/>
          </ac:spMkLst>
        </pc:spChg>
      </pc:sldChg>
      <pc:sldChg chg="modSp">
        <pc:chgData name="Nea Wolfs" userId="6c7e5ee3-3e91-46ae-bd42-18029ca04add" providerId="ADAL" clId="{3A7BEC5E-37D3-41D2-BA1C-7CFFFBCA1C5E}" dt="2022-02-09T08:10:42.989" v="0"/>
        <pc:sldMkLst>
          <pc:docMk/>
          <pc:sldMk cId="950684086" sldId="266"/>
        </pc:sldMkLst>
        <pc:spChg chg="mod">
          <ac:chgData name="Nea Wolfs" userId="6c7e5ee3-3e91-46ae-bd42-18029ca04add" providerId="ADAL" clId="{3A7BEC5E-37D3-41D2-BA1C-7CFFFBCA1C5E}" dt="2022-02-09T08:10:42.989" v="0"/>
          <ac:spMkLst>
            <pc:docMk/>
            <pc:sldMk cId="950684086" sldId="266"/>
            <ac:spMk id="2" creationId="{00000000-0000-0000-0000-000000000000}"/>
          </ac:spMkLst>
        </pc:spChg>
        <pc:spChg chg="mod">
          <ac:chgData name="Nea Wolfs" userId="6c7e5ee3-3e91-46ae-bd42-18029ca04add" providerId="ADAL" clId="{3A7BEC5E-37D3-41D2-BA1C-7CFFFBCA1C5E}" dt="2022-02-09T08:10:42.989" v="0"/>
          <ac:spMkLst>
            <pc:docMk/>
            <pc:sldMk cId="950684086" sldId="26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83AF4D18-077D-4116-9451-712555A5EF8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D060BACF-83A9-4128-BD1A-9637EC19C1E9}" type="datetimeFigureOut">
              <a:rPr lang="nl-NL" smtClean="0"/>
              <a:t>9-2-2022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371135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83AF4D18-077D-4116-9451-712555A5EF8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25038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83AF4D18-077D-4116-9451-712555A5EF8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60654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83AF4D18-077D-4116-9451-712555A5EF8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81706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83AF4D18-077D-4116-9451-712555A5EF8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725069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83AF4D18-077D-4116-9451-712555A5EF8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278188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83AF4D18-077D-4116-9451-712555A5EF8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76681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83AF4D18-077D-4116-9451-712555A5EF8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4041795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83AF4D18-077D-4116-9451-712555A5EF8B}"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08883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83AF4D18-077D-4116-9451-712555A5EF8B}"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44419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83AF4D18-077D-4116-9451-712555A5EF8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D060BACF-83A9-4128-BD1A-9637EC19C1E9}" type="datetimeFigureOut">
              <a:rPr lang="nl-NL" smtClean="0"/>
              <a:t>9-2-2022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3455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83AF4D18-077D-4116-9451-712555A5EF8B}" type="slidenum">
              <a:rPr lang="nl-NL" smtClean="0"/>
              <a:t>‹nr.›</a:t>
            </a:fld>
            <a:endParaRPr lang="nl-NL"/>
          </a:p>
        </p:txBody>
      </p:sp>
    </p:spTree>
    <p:extLst>
      <p:ext uri="{BB962C8B-B14F-4D97-AF65-F5344CB8AC3E}">
        <p14:creationId xmlns:p14="http://schemas.microsoft.com/office/powerpoint/2010/main" val="2184128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83AF4D18-077D-4116-9451-712555A5EF8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D060BACF-83A9-4128-BD1A-9637EC19C1E9}" type="datetimeFigureOut">
              <a:rPr lang="nl-NL" smtClean="0"/>
              <a:t>9-2-2022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1717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83AF4D18-077D-4116-9451-712555A5EF8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D060BACF-83A9-4128-BD1A-9637EC19C1E9}" type="datetimeFigureOut">
              <a:rPr lang="nl-NL" smtClean="0"/>
              <a:t>9-2-2022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41218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83AF4D18-077D-4116-9451-712555A5EF8B}"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472147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83AF4D18-077D-4116-9451-712555A5EF8B}"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54340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83AF4D18-077D-4116-9451-712555A5EF8B}"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01170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83AF4D18-077D-4116-9451-712555A5EF8B}"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8663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D060BACF-83A9-4128-BD1A-9637EC19C1E9}" type="datetimeFigureOut">
              <a:rPr lang="nl-NL" smtClean="0"/>
              <a:t>9-2-2022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83AF4D18-077D-4116-9451-712555A5EF8B}" type="slidenum">
              <a:rPr lang="nl-NL" smtClean="0"/>
              <a:t>‹nr.›</a:t>
            </a:fld>
            <a:endParaRPr lang="nl-NL"/>
          </a:p>
        </p:txBody>
      </p:sp>
    </p:spTree>
    <p:extLst>
      <p:ext uri="{BB962C8B-B14F-4D97-AF65-F5344CB8AC3E}">
        <p14:creationId xmlns:p14="http://schemas.microsoft.com/office/powerpoint/2010/main" val="4159920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D060BACF-83A9-4128-BD1A-9637EC19C1E9}" type="datetimeFigureOut">
              <a:rPr lang="nl-NL" smtClean="0"/>
              <a:t>9-2-2022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83AF4D18-077D-4116-9451-712555A5EF8B}"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975289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D060BACF-83A9-4128-BD1A-9637EC19C1E9}" type="datetimeFigureOut">
              <a:rPr lang="nl-NL" smtClean="0"/>
              <a:t>9-2-2022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83AF4D18-077D-4116-9451-712555A5EF8B}" type="slidenum">
              <a:rPr lang="nl-NL" smtClean="0"/>
              <a:t>‹nr.›</a:t>
            </a:fld>
            <a:endParaRPr lang="nl-NL"/>
          </a:p>
        </p:txBody>
      </p:sp>
    </p:spTree>
    <p:extLst>
      <p:ext uri="{BB962C8B-B14F-4D97-AF65-F5344CB8AC3E}">
        <p14:creationId xmlns:p14="http://schemas.microsoft.com/office/powerpoint/2010/main" val="222704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D060BACF-83A9-4128-BD1A-9637EC19C1E9}" type="datetimeFigureOut">
              <a:rPr lang="nl-NL" smtClean="0"/>
              <a:t>9-2-2022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83AF4D18-077D-4116-9451-712555A5EF8B}"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52916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83AF4D18-077D-4116-9451-712555A5EF8B}"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D060BACF-83A9-4128-BD1A-9637EC19C1E9}" type="datetimeFigureOut">
              <a:rPr lang="nl-NL" smtClean="0"/>
              <a:t>9-2-2022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985577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060BACF-83A9-4128-BD1A-9637EC19C1E9}" type="datetimeFigureOut">
              <a:rPr lang="nl-NL" smtClean="0"/>
              <a:t>9-2-2022</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3AF4D18-077D-4116-9451-712555A5EF8B}" type="slidenum">
              <a:rPr lang="nl-NL" smtClean="0"/>
              <a:t>‹nr.›</a:t>
            </a:fld>
            <a:endParaRPr lang="nl-NL"/>
          </a:p>
        </p:txBody>
      </p:sp>
    </p:spTree>
    <p:extLst>
      <p:ext uri="{BB962C8B-B14F-4D97-AF65-F5344CB8AC3E}">
        <p14:creationId xmlns:p14="http://schemas.microsoft.com/office/powerpoint/2010/main" val="290869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83AF4D18-077D-4116-9451-712555A5EF8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D060BACF-83A9-4128-BD1A-9637EC19C1E9}" type="datetimeFigureOut">
              <a:rPr lang="nl-NL" smtClean="0"/>
              <a:t>9-2-2022</a:t>
            </a:fld>
            <a:endParaRPr lang="nl-NL"/>
          </a:p>
        </p:txBody>
      </p:sp>
    </p:spTree>
    <p:extLst>
      <p:ext uri="{BB962C8B-B14F-4D97-AF65-F5344CB8AC3E}">
        <p14:creationId xmlns:p14="http://schemas.microsoft.com/office/powerpoint/2010/main" val="315364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83AF4D18-077D-4116-9451-712555A5EF8B}" type="slidenum">
              <a:rPr lang="nl-NL" smtClean="0"/>
              <a:t>‹nr.›</a:t>
            </a:fld>
            <a:endParaRPr lang="nl-NL"/>
          </a:p>
        </p:txBody>
      </p:sp>
    </p:spTree>
    <p:extLst>
      <p:ext uri="{BB962C8B-B14F-4D97-AF65-F5344CB8AC3E}">
        <p14:creationId xmlns:p14="http://schemas.microsoft.com/office/powerpoint/2010/main" val="305718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83AF4D18-077D-4116-9451-712555A5EF8B}"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8163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83AF4D18-077D-4116-9451-712555A5EF8B}"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04579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83AF4D18-077D-4116-9451-712555A5EF8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99279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83AF4D18-077D-4116-9451-712555A5EF8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3378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D060BACF-83A9-4128-BD1A-9637EC19C1E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83AF4D18-077D-4116-9451-712555A5EF8B}"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555515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LHUr1TTMgik&amp;feature=player_detail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5" y="296863"/>
            <a:ext cx="10260000" cy="1160403"/>
          </a:xfrm>
        </p:spPr>
        <p:txBody>
          <a:bodyPr anchor="t">
            <a:normAutofit/>
          </a:bodyPr>
          <a:lstStyle/>
          <a:p>
            <a:r>
              <a:rPr lang="nl-NL" i="1"/>
              <a:t>Kalverziekte</a:t>
            </a:r>
          </a:p>
        </p:txBody>
      </p:sp>
      <p:pic>
        <p:nvPicPr>
          <p:cNvPr id="4" name="Afbeelding 3" descr="Afbeelding met gras, koe, zoogdier, staand&#10;&#10;Automatisch gegenereerde beschrijving"/>
          <p:cNvPicPr>
            <a:picLocks noChangeAspect="1"/>
          </p:cNvPicPr>
          <p:nvPr/>
        </p:nvPicPr>
        <p:blipFill rotWithShape="1">
          <a:blip r:embed="rId2"/>
          <a:srcRect t="602" r="1" b="3493"/>
          <a:stretch/>
        </p:blipFill>
        <p:spPr>
          <a:xfrm>
            <a:off x="371475" y="1709738"/>
            <a:ext cx="11449050" cy="4419599"/>
          </a:xfrm>
          <a:prstGeom prst="rect">
            <a:avLst/>
          </a:prstGeom>
          <a:noFill/>
        </p:spPr>
      </p:pic>
    </p:spTree>
    <p:extLst>
      <p:ext uri="{BB962C8B-B14F-4D97-AF65-F5344CB8AC3E}">
        <p14:creationId xmlns:p14="http://schemas.microsoft.com/office/powerpoint/2010/main" val="373589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Diarree</a:t>
            </a:r>
          </a:p>
        </p:txBody>
      </p:sp>
      <p:sp>
        <p:nvSpPr>
          <p:cNvPr id="3" name="Tijdelijke aanduiding voor inhoud 2"/>
          <p:cNvSpPr>
            <a:spLocks noGrp="1"/>
          </p:cNvSpPr>
          <p:nvPr>
            <p:ph idx="1"/>
          </p:nvPr>
        </p:nvSpPr>
        <p:spPr>
          <a:xfrm>
            <a:off x="2718210" y="1841188"/>
            <a:ext cx="8846773" cy="4929411"/>
          </a:xfrm>
        </p:spPr>
        <p:txBody>
          <a:bodyPr/>
          <a:lstStyle/>
          <a:p>
            <a:r>
              <a:rPr lang="nl-NL" dirty="0" err="1"/>
              <a:t>Escherichia</a:t>
            </a:r>
            <a:r>
              <a:rPr lang="nl-NL" dirty="0"/>
              <a:t>-Coli bacterie (E-coli)</a:t>
            </a:r>
          </a:p>
          <a:p>
            <a:r>
              <a:rPr lang="nl-NL" dirty="0"/>
              <a:t>Rota en Corona virus</a:t>
            </a:r>
          </a:p>
          <a:p>
            <a:r>
              <a:rPr lang="nl-NL" dirty="0" err="1"/>
              <a:t>Cryptosporidion</a:t>
            </a:r>
            <a:r>
              <a:rPr lang="nl-NL" dirty="0"/>
              <a:t> </a:t>
            </a:r>
          </a:p>
          <a:p>
            <a:r>
              <a:rPr lang="nl-NL" dirty="0" err="1"/>
              <a:t>Coccidiose</a:t>
            </a:r>
            <a:r>
              <a:rPr lang="nl-NL" dirty="0"/>
              <a:t> (voedingsdiarree)</a:t>
            </a:r>
          </a:p>
          <a:p>
            <a:r>
              <a:rPr lang="nl-NL" dirty="0"/>
              <a:t>Voedingsdiarree</a:t>
            </a:r>
          </a:p>
        </p:txBody>
      </p:sp>
      <p:sp>
        <p:nvSpPr>
          <p:cNvPr id="6" name="Rechthoek 5"/>
          <p:cNvSpPr/>
          <p:nvPr/>
        </p:nvSpPr>
        <p:spPr>
          <a:xfrm>
            <a:off x="5843451" y="5770659"/>
            <a:ext cx="6096000" cy="646331"/>
          </a:xfrm>
          <a:prstGeom prst="rect">
            <a:avLst/>
          </a:prstGeom>
        </p:spPr>
        <p:txBody>
          <a:bodyPr>
            <a:spAutoFit/>
          </a:bodyPr>
          <a:lstStyle/>
          <a:p>
            <a:r>
              <a:rPr lang="nl-NL" dirty="0">
                <a:hlinkClick r:id="rId2"/>
              </a:rPr>
              <a:t>https://www.youtube.com/watch?v=LHUr1TTMgik&amp;feature=player_detailpage</a:t>
            </a:r>
            <a:r>
              <a:rPr lang="nl-NL" dirty="0"/>
              <a:t> </a:t>
            </a:r>
          </a:p>
        </p:txBody>
      </p:sp>
    </p:spTree>
    <p:extLst>
      <p:ext uri="{BB962C8B-B14F-4D97-AF65-F5344CB8AC3E}">
        <p14:creationId xmlns:p14="http://schemas.microsoft.com/office/powerpoint/2010/main" val="28429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Voedingsdiarree vs. infectieuze diarree</a:t>
            </a:r>
          </a:p>
        </p:txBody>
      </p:sp>
      <p:sp>
        <p:nvSpPr>
          <p:cNvPr id="3" name="Tijdelijke aanduiding voor inhoud 2"/>
          <p:cNvSpPr>
            <a:spLocks noGrp="1"/>
          </p:cNvSpPr>
          <p:nvPr>
            <p:ph idx="1"/>
          </p:nvPr>
        </p:nvSpPr>
        <p:spPr/>
        <p:txBody>
          <a:bodyPr>
            <a:normAutofit/>
          </a:bodyPr>
          <a:lstStyle/>
          <a:p>
            <a:r>
              <a:rPr lang="nl-NL" sz="2400" dirty="0"/>
              <a:t>Op basis van de verschijnselen kun je zelf snel de oorzaak bepalen en kun je direct in een aantal gevallen direct aan de slag met de behandeling en het nemen van preventieve maatregelen.</a:t>
            </a:r>
          </a:p>
          <a:p>
            <a:br>
              <a:rPr lang="nl-NL" sz="2400" dirty="0"/>
            </a:br>
            <a:r>
              <a:rPr lang="nl-NL" sz="2400" dirty="0"/>
              <a:t>belangrijkste verschillen;</a:t>
            </a:r>
            <a:br>
              <a:rPr lang="nl-NL" sz="2400" dirty="0"/>
            </a:br>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2482336805"/>
              </p:ext>
            </p:extLst>
          </p:nvPr>
        </p:nvGraphicFramePr>
        <p:xfrm>
          <a:off x="3454400" y="3661458"/>
          <a:ext cx="8128000" cy="2926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335125113"/>
                    </a:ext>
                  </a:extLst>
                </a:gridCol>
                <a:gridCol w="4064000">
                  <a:extLst>
                    <a:ext uri="{9D8B030D-6E8A-4147-A177-3AD203B41FA5}">
                      <a16:colId xmlns:a16="http://schemas.microsoft.com/office/drawing/2014/main" val="1404461052"/>
                    </a:ext>
                  </a:extLst>
                </a:gridCol>
              </a:tblGrid>
              <a:tr h="353013">
                <a:tc>
                  <a:txBody>
                    <a:bodyPr/>
                    <a:lstStyle/>
                    <a:p>
                      <a:r>
                        <a:rPr lang="nl-NL" b="1" dirty="0"/>
                        <a:t>Symptomen voedingsdiarree </a:t>
                      </a:r>
                      <a:endParaRPr lang="nl-NL" dirty="0"/>
                    </a:p>
                    <a:p>
                      <a:endParaRPr lang="nl-NL" dirty="0"/>
                    </a:p>
                  </a:txBody>
                  <a:tcPr/>
                </a:tc>
                <a:tc>
                  <a:txBody>
                    <a:bodyPr/>
                    <a:lstStyle/>
                    <a:p>
                      <a:r>
                        <a:rPr lang="nl-NL" b="1" dirty="0"/>
                        <a:t>Symptomen infectieuze diarree </a:t>
                      </a:r>
                      <a:endParaRPr lang="nl-NL" dirty="0"/>
                    </a:p>
                  </a:txBody>
                  <a:tcPr/>
                </a:tc>
                <a:extLst>
                  <a:ext uri="{0D108BD9-81ED-4DB2-BD59-A6C34878D82A}">
                    <a16:rowId xmlns:a16="http://schemas.microsoft.com/office/drawing/2014/main" val="539065324"/>
                  </a:ext>
                </a:extLst>
              </a:tr>
              <a:tr h="370840">
                <a:tc>
                  <a:txBody>
                    <a:bodyPr/>
                    <a:lstStyle/>
                    <a:p>
                      <a:r>
                        <a:rPr lang="nl-NL" dirty="0"/>
                        <a:t>–Geen koorts </a:t>
                      </a:r>
                    </a:p>
                    <a:p>
                      <a:r>
                        <a:rPr lang="nl-NL" dirty="0"/>
                        <a:t>–Kalveren redelijk actief </a:t>
                      </a:r>
                    </a:p>
                    <a:p>
                      <a:r>
                        <a:rPr lang="nl-NL" dirty="0"/>
                        <a:t>–Goede drinklust </a:t>
                      </a:r>
                    </a:p>
                    <a:p>
                      <a:r>
                        <a:rPr lang="nl-NL" dirty="0"/>
                        <a:t>–Dunne tot zeer dunne mest </a:t>
                      </a:r>
                    </a:p>
                    <a:p>
                      <a:r>
                        <a:rPr lang="nl-NL" dirty="0"/>
                        <a:t>–Mest stinkt of ruikt zuur </a:t>
                      </a:r>
                    </a:p>
                    <a:p>
                      <a:r>
                        <a:rPr lang="nl-NL" dirty="0"/>
                        <a:t>–Meer en vaker mesten </a:t>
                      </a:r>
                    </a:p>
                    <a:p>
                      <a:r>
                        <a:rPr lang="nl-NL" dirty="0"/>
                        <a:t>–Witte of gele kleur van mest </a:t>
                      </a:r>
                    </a:p>
                    <a:p>
                      <a:endParaRPr lang="nl-NL" dirty="0"/>
                    </a:p>
                  </a:txBody>
                  <a:tcPr/>
                </a:tc>
                <a:tc>
                  <a:txBody>
                    <a:bodyPr/>
                    <a:lstStyle/>
                    <a:p>
                      <a:r>
                        <a:rPr lang="nl-NL" dirty="0"/>
                        <a:t>-Koorts </a:t>
                      </a:r>
                    </a:p>
                    <a:p>
                      <a:r>
                        <a:rPr lang="nl-NL" dirty="0"/>
                        <a:t>–Lusteloos </a:t>
                      </a:r>
                    </a:p>
                    <a:p>
                      <a:r>
                        <a:rPr lang="nl-NL" dirty="0"/>
                        <a:t>–Slechte drinklust </a:t>
                      </a:r>
                    </a:p>
                    <a:p>
                      <a:r>
                        <a:rPr lang="nl-NL" dirty="0"/>
                        <a:t>–Vermagering en uitdroging </a:t>
                      </a:r>
                    </a:p>
                    <a:p>
                      <a:r>
                        <a:rPr lang="nl-NL" dirty="0"/>
                        <a:t>–Bijverschijnselen zoals gewrichts-, long- of hersenvliesontsteking </a:t>
                      </a:r>
                    </a:p>
                    <a:p>
                      <a:r>
                        <a:rPr lang="nl-NL" dirty="0"/>
                        <a:t>–Kalveren persen </a:t>
                      </a:r>
                    </a:p>
                    <a:p>
                      <a:endParaRPr lang="nl-NL" dirty="0"/>
                    </a:p>
                  </a:txBody>
                  <a:tcPr/>
                </a:tc>
                <a:extLst>
                  <a:ext uri="{0D108BD9-81ED-4DB2-BD59-A6C34878D82A}">
                    <a16:rowId xmlns:a16="http://schemas.microsoft.com/office/drawing/2014/main" val="2226731792"/>
                  </a:ext>
                </a:extLst>
              </a:tr>
            </a:tbl>
          </a:graphicData>
        </a:graphic>
      </p:graphicFrame>
    </p:spTree>
    <p:extLst>
      <p:ext uri="{BB962C8B-B14F-4D97-AF65-F5344CB8AC3E}">
        <p14:creationId xmlns:p14="http://schemas.microsoft.com/office/powerpoint/2010/main" val="95068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E-coli</a:t>
            </a:r>
          </a:p>
        </p:txBody>
      </p:sp>
      <p:graphicFrame>
        <p:nvGraphicFramePr>
          <p:cNvPr id="4" name="Tabel 3"/>
          <p:cNvGraphicFramePr>
            <a:graphicFrameLocks noGrp="1"/>
          </p:cNvGraphicFramePr>
          <p:nvPr>
            <p:extLst>
              <p:ext uri="{D42A27DB-BD31-4B8C-83A1-F6EECF244321}">
                <p14:modId xmlns:p14="http://schemas.microsoft.com/office/powerpoint/2010/main" val="616876663"/>
              </p:ext>
            </p:extLst>
          </p:nvPr>
        </p:nvGraphicFramePr>
        <p:xfrm>
          <a:off x="469371" y="2608627"/>
          <a:ext cx="8128000" cy="3845560"/>
        </p:xfrm>
        <a:graphic>
          <a:graphicData uri="http://schemas.openxmlformats.org/drawingml/2006/table">
            <a:tbl>
              <a:tblPr firstRow="1" bandRow="1">
                <a:tableStyleId>{5C22544A-7EE6-4342-B048-85BDC9FD1C3A}</a:tableStyleId>
              </a:tblPr>
              <a:tblGrid>
                <a:gridCol w="2483395">
                  <a:extLst>
                    <a:ext uri="{9D8B030D-6E8A-4147-A177-3AD203B41FA5}">
                      <a16:colId xmlns:a16="http://schemas.microsoft.com/office/drawing/2014/main" val="2935396534"/>
                    </a:ext>
                  </a:extLst>
                </a:gridCol>
                <a:gridCol w="5644605">
                  <a:extLst>
                    <a:ext uri="{9D8B030D-6E8A-4147-A177-3AD203B41FA5}">
                      <a16:colId xmlns:a16="http://schemas.microsoft.com/office/drawing/2014/main" val="777081418"/>
                    </a:ext>
                  </a:extLst>
                </a:gridCol>
              </a:tblGrid>
              <a:tr h="0">
                <a:tc gridSpan="2">
                  <a:txBody>
                    <a:bodyPr/>
                    <a:lstStyle/>
                    <a:p>
                      <a:r>
                        <a:rPr lang="nl-NL" dirty="0"/>
                        <a:t>Is een bacteriële</a:t>
                      </a:r>
                      <a:r>
                        <a:rPr lang="nl-NL" baseline="0" dirty="0"/>
                        <a:t> infectie</a:t>
                      </a:r>
                      <a:endParaRPr lang="nl-NL" dirty="0"/>
                    </a:p>
                  </a:txBody>
                  <a:tcPr/>
                </a:tc>
                <a:tc hMerge="1">
                  <a:txBody>
                    <a:bodyPr/>
                    <a:lstStyle/>
                    <a:p>
                      <a:endParaRPr lang="nl-NL" dirty="0"/>
                    </a:p>
                  </a:txBody>
                  <a:tcPr/>
                </a:tc>
                <a:extLst>
                  <a:ext uri="{0D108BD9-81ED-4DB2-BD59-A6C34878D82A}">
                    <a16:rowId xmlns:a16="http://schemas.microsoft.com/office/drawing/2014/main" val="1583537996"/>
                  </a:ext>
                </a:extLst>
              </a:tr>
              <a:tr h="370840">
                <a:tc>
                  <a:txBody>
                    <a:bodyPr/>
                    <a:lstStyle/>
                    <a:p>
                      <a:r>
                        <a:rPr lang="nl-NL" dirty="0"/>
                        <a:t>Moment</a:t>
                      </a:r>
                    </a:p>
                  </a:txBody>
                  <a:tcPr/>
                </a:tc>
                <a:tc>
                  <a:txBody>
                    <a:bodyPr/>
                    <a:lstStyle/>
                    <a:p>
                      <a:r>
                        <a:rPr lang="nl-NL" dirty="0"/>
                        <a:t>1</a:t>
                      </a:r>
                      <a:r>
                        <a:rPr lang="nl-NL" baseline="30000" dirty="0"/>
                        <a:t>ste</a:t>
                      </a:r>
                      <a:r>
                        <a:rPr lang="nl-NL" dirty="0"/>
                        <a:t>  5 dagen</a:t>
                      </a:r>
                    </a:p>
                  </a:txBody>
                  <a:tcPr/>
                </a:tc>
                <a:extLst>
                  <a:ext uri="{0D108BD9-81ED-4DB2-BD59-A6C34878D82A}">
                    <a16:rowId xmlns:a16="http://schemas.microsoft.com/office/drawing/2014/main" val="1586164733"/>
                  </a:ext>
                </a:extLst>
              </a:tr>
              <a:tr h="370840">
                <a:tc>
                  <a:txBody>
                    <a:bodyPr/>
                    <a:lstStyle/>
                    <a:p>
                      <a:r>
                        <a:rPr lang="nl-NL" dirty="0"/>
                        <a:t>Oorzaak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ym typeface="Wingdings" panose="05000000000000000000" pitchFamily="2" charset="2"/>
                        </a:rPr>
                        <a:t>Slechte hygiëne, vervuild water. </a:t>
                      </a:r>
                      <a:br>
                        <a:rPr lang="nl-NL" dirty="0">
                          <a:sym typeface="Wingdings" panose="05000000000000000000" pitchFamily="2" charset="2"/>
                        </a:rPr>
                      </a:br>
                      <a:r>
                        <a:rPr lang="nl-NL" dirty="0">
                          <a:sym typeface="Wingdings" panose="05000000000000000000" pitchFamily="2" charset="2"/>
                        </a:rPr>
                        <a:t>                   De bacterie is altijd op je bedrijf aanwezig</a:t>
                      </a:r>
                    </a:p>
                    <a:p>
                      <a:endParaRPr lang="nl-NL" dirty="0"/>
                    </a:p>
                  </a:txBody>
                  <a:tcPr/>
                </a:tc>
                <a:extLst>
                  <a:ext uri="{0D108BD9-81ED-4DB2-BD59-A6C34878D82A}">
                    <a16:rowId xmlns:a16="http://schemas.microsoft.com/office/drawing/2014/main" val="1780643245"/>
                  </a:ext>
                </a:extLst>
              </a:tr>
              <a:tr h="370840">
                <a:tc>
                  <a:txBody>
                    <a:bodyPr/>
                    <a:lstStyle/>
                    <a:p>
                      <a:r>
                        <a:rPr lang="nl-NL" dirty="0"/>
                        <a:t>Symptomen</a:t>
                      </a:r>
                    </a:p>
                  </a:txBody>
                  <a:tcPr/>
                </a:tc>
                <a:tc>
                  <a:txBody>
                    <a:bodyPr/>
                    <a:lstStyle/>
                    <a:p>
                      <a:r>
                        <a:rPr lang="nl-NL" dirty="0">
                          <a:sym typeface="Wingdings" panose="05000000000000000000" pitchFamily="2" charset="2"/>
                        </a:rPr>
                        <a:t>Waterige gele diarree, koorts, (zeer) ziek kalf</a:t>
                      </a:r>
                      <a:br>
                        <a:rPr lang="nl-NL" dirty="0">
                          <a:sym typeface="Wingdings" panose="05000000000000000000" pitchFamily="2" charset="2"/>
                        </a:rPr>
                      </a:br>
                      <a:endParaRPr lang="nl-NL" dirty="0"/>
                    </a:p>
                  </a:txBody>
                  <a:tcPr/>
                </a:tc>
                <a:extLst>
                  <a:ext uri="{0D108BD9-81ED-4DB2-BD59-A6C34878D82A}">
                    <a16:rowId xmlns:a16="http://schemas.microsoft.com/office/drawing/2014/main" val="1596535882"/>
                  </a:ext>
                </a:extLst>
              </a:tr>
              <a:tr h="370840">
                <a:tc>
                  <a:txBody>
                    <a:bodyPr/>
                    <a:lstStyle/>
                    <a:p>
                      <a:r>
                        <a:rPr lang="nl-NL" dirty="0"/>
                        <a:t>Behandeling</a:t>
                      </a:r>
                    </a:p>
                  </a:txBody>
                  <a:tcPr/>
                </a:tc>
                <a:tc>
                  <a:txBody>
                    <a:bodyPr/>
                    <a:lstStyle/>
                    <a:p>
                      <a:r>
                        <a:rPr lang="nl-NL" dirty="0"/>
                        <a:t>Vaak een infuus</a:t>
                      </a:r>
                      <a:br>
                        <a:rPr lang="nl-NL" dirty="0"/>
                      </a:br>
                      <a:endParaRPr lang="nl-NL" dirty="0"/>
                    </a:p>
                  </a:txBody>
                  <a:tcPr/>
                </a:tc>
                <a:extLst>
                  <a:ext uri="{0D108BD9-81ED-4DB2-BD59-A6C34878D82A}">
                    <a16:rowId xmlns:a16="http://schemas.microsoft.com/office/drawing/2014/main" val="997547747"/>
                  </a:ext>
                </a:extLst>
              </a:tr>
              <a:tr h="370840">
                <a:tc>
                  <a:txBody>
                    <a:bodyPr/>
                    <a:lstStyle/>
                    <a:p>
                      <a:r>
                        <a:rPr lang="nl-NL" dirty="0"/>
                        <a:t>Preventie</a:t>
                      </a:r>
                    </a:p>
                  </a:txBody>
                  <a:tcPr/>
                </a:tc>
                <a:tc>
                  <a:txBody>
                    <a:bodyPr/>
                    <a:lstStyle/>
                    <a:p>
                      <a:r>
                        <a:rPr lang="nl-NL" dirty="0"/>
                        <a:t>Goede biestverstrekking,</a:t>
                      </a:r>
                      <a:r>
                        <a:rPr lang="nl-NL" baseline="0" dirty="0"/>
                        <a:t> </a:t>
                      </a:r>
                      <a:br>
                        <a:rPr lang="nl-NL" baseline="0" dirty="0"/>
                      </a:br>
                      <a:r>
                        <a:rPr lang="nl-NL" baseline="0" dirty="0"/>
                        <a:t>Goede Hygiëne</a:t>
                      </a:r>
                    </a:p>
                    <a:p>
                      <a:r>
                        <a:rPr lang="nl-NL" baseline="0" dirty="0"/>
                        <a:t>Droge koeien vaccineren</a:t>
                      </a:r>
                      <a:endParaRPr lang="nl-NL" dirty="0"/>
                    </a:p>
                  </a:txBody>
                  <a:tcPr/>
                </a:tc>
                <a:extLst>
                  <a:ext uri="{0D108BD9-81ED-4DB2-BD59-A6C34878D82A}">
                    <a16:rowId xmlns:a16="http://schemas.microsoft.com/office/drawing/2014/main" val="560937849"/>
                  </a:ext>
                </a:extLst>
              </a:tr>
            </a:tbl>
          </a:graphicData>
        </a:graphic>
      </p:graphicFrame>
      <p:pic>
        <p:nvPicPr>
          <p:cNvPr id="6" name="Afbeelding 5"/>
          <p:cNvPicPr>
            <a:picLocks noChangeAspect="1"/>
          </p:cNvPicPr>
          <p:nvPr/>
        </p:nvPicPr>
        <p:blipFill>
          <a:blip r:embed="rId2"/>
          <a:stretch>
            <a:fillRect/>
          </a:stretch>
        </p:blipFill>
        <p:spPr>
          <a:xfrm rot="266182">
            <a:off x="8464733" y="1641682"/>
            <a:ext cx="3150053" cy="2772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6708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Rota en Corona</a:t>
            </a:r>
          </a:p>
        </p:txBody>
      </p:sp>
      <p:graphicFrame>
        <p:nvGraphicFramePr>
          <p:cNvPr id="4" name="Tabel 3"/>
          <p:cNvGraphicFramePr>
            <a:graphicFrameLocks noGrp="1"/>
          </p:cNvGraphicFramePr>
          <p:nvPr>
            <p:extLst>
              <p:ext uri="{D42A27DB-BD31-4B8C-83A1-F6EECF244321}">
                <p14:modId xmlns:p14="http://schemas.microsoft.com/office/powerpoint/2010/main" val="1127915980"/>
              </p:ext>
            </p:extLst>
          </p:nvPr>
        </p:nvGraphicFramePr>
        <p:xfrm>
          <a:off x="688896" y="1981609"/>
          <a:ext cx="8128000" cy="4394200"/>
        </p:xfrm>
        <a:graphic>
          <a:graphicData uri="http://schemas.openxmlformats.org/drawingml/2006/table">
            <a:tbl>
              <a:tblPr firstRow="1" bandRow="1">
                <a:tableStyleId>{5C22544A-7EE6-4342-B048-85BDC9FD1C3A}</a:tableStyleId>
              </a:tblPr>
              <a:tblGrid>
                <a:gridCol w="2483395">
                  <a:extLst>
                    <a:ext uri="{9D8B030D-6E8A-4147-A177-3AD203B41FA5}">
                      <a16:colId xmlns:a16="http://schemas.microsoft.com/office/drawing/2014/main" val="2935396534"/>
                    </a:ext>
                  </a:extLst>
                </a:gridCol>
                <a:gridCol w="5644605">
                  <a:extLst>
                    <a:ext uri="{9D8B030D-6E8A-4147-A177-3AD203B41FA5}">
                      <a16:colId xmlns:a16="http://schemas.microsoft.com/office/drawing/2014/main" val="777081418"/>
                    </a:ext>
                  </a:extLst>
                </a:gridCol>
              </a:tblGrid>
              <a:tr h="0">
                <a:tc gridSpan="2">
                  <a:txBody>
                    <a:bodyPr/>
                    <a:lstStyle/>
                    <a:p>
                      <a:r>
                        <a:rPr lang="nl-NL" dirty="0"/>
                        <a:t>Is een virus</a:t>
                      </a:r>
                      <a:r>
                        <a:rPr lang="nl-NL" baseline="0" dirty="0"/>
                        <a:t> infectie</a:t>
                      </a:r>
                      <a:endParaRPr lang="nl-NL" dirty="0"/>
                    </a:p>
                  </a:txBody>
                  <a:tcPr/>
                </a:tc>
                <a:tc hMerge="1">
                  <a:txBody>
                    <a:bodyPr/>
                    <a:lstStyle/>
                    <a:p>
                      <a:endParaRPr lang="nl-NL" dirty="0"/>
                    </a:p>
                  </a:txBody>
                  <a:tcPr/>
                </a:tc>
                <a:extLst>
                  <a:ext uri="{0D108BD9-81ED-4DB2-BD59-A6C34878D82A}">
                    <a16:rowId xmlns:a16="http://schemas.microsoft.com/office/drawing/2014/main" val="1583537996"/>
                  </a:ext>
                </a:extLst>
              </a:tr>
              <a:tr h="370840">
                <a:tc>
                  <a:txBody>
                    <a:bodyPr/>
                    <a:lstStyle/>
                    <a:p>
                      <a:r>
                        <a:rPr lang="nl-NL" dirty="0"/>
                        <a:t>Moment</a:t>
                      </a:r>
                    </a:p>
                  </a:txBody>
                  <a:tcPr/>
                </a:tc>
                <a:tc>
                  <a:txBody>
                    <a:bodyPr/>
                    <a:lstStyle/>
                    <a:p>
                      <a:r>
                        <a:rPr lang="nl-NL" dirty="0"/>
                        <a:t>7 tot 14 dagen</a:t>
                      </a:r>
                    </a:p>
                  </a:txBody>
                  <a:tcPr/>
                </a:tc>
                <a:extLst>
                  <a:ext uri="{0D108BD9-81ED-4DB2-BD59-A6C34878D82A}">
                    <a16:rowId xmlns:a16="http://schemas.microsoft.com/office/drawing/2014/main" val="1586164733"/>
                  </a:ext>
                </a:extLst>
              </a:tr>
              <a:tr h="370840">
                <a:tc>
                  <a:txBody>
                    <a:bodyPr/>
                    <a:lstStyle/>
                    <a:p>
                      <a:r>
                        <a:rPr lang="nl-NL" dirty="0"/>
                        <a:t>Oorzaak</a:t>
                      </a:r>
                    </a:p>
                  </a:txBody>
                  <a:tcPr/>
                </a:tc>
                <a:tc>
                  <a:txBody>
                    <a:bodyPr/>
                    <a:lstStyle/>
                    <a:p>
                      <a:r>
                        <a:rPr lang="nl-NL" dirty="0"/>
                        <a:t>Virusinfectie via de mest, vaak op het bedrijf aanwezig. </a:t>
                      </a:r>
                    </a:p>
                    <a:p>
                      <a:r>
                        <a:rPr lang="nl-NL" dirty="0"/>
                        <a:t>In de eerste levensweek</a:t>
                      </a:r>
                      <a:r>
                        <a:rPr lang="nl-NL" baseline="0" dirty="0"/>
                        <a:t> zeer gevoelig, daarna is het een besmettingsbron voor jongeren kalveren. </a:t>
                      </a:r>
                      <a:endParaRPr lang="nl-NL" dirty="0"/>
                    </a:p>
                  </a:txBody>
                  <a:tcPr/>
                </a:tc>
                <a:extLst>
                  <a:ext uri="{0D108BD9-81ED-4DB2-BD59-A6C34878D82A}">
                    <a16:rowId xmlns:a16="http://schemas.microsoft.com/office/drawing/2014/main" val="1780643245"/>
                  </a:ext>
                </a:extLst>
              </a:tr>
              <a:tr h="370840">
                <a:tc>
                  <a:txBody>
                    <a:bodyPr/>
                    <a:lstStyle/>
                    <a:p>
                      <a:r>
                        <a:rPr lang="nl-NL" dirty="0"/>
                        <a:t>Symptomen</a:t>
                      </a:r>
                    </a:p>
                  </a:txBody>
                  <a:tcPr/>
                </a:tc>
                <a:tc>
                  <a:txBody>
                    <a:bodyPr/>
                    <a:lstStyle/>
                    <a:p>
                      <a:r>
                        <a:rPr lang="nl-NL" dirty="0"/>
                        <a:t>Gelig, pasta tot vloeibare mest. </a:t>
                      </a:r>
                      <a:br>
                        <a:rPr lang="nl-NL" dirty="0"/>
                      </a:br>
                      <a:r>
                        <a:rPr lang="nl-NL" dirty="0"/>
                        <a:t>Hangerig,</a:t>
                      </a:r>
                      <a:r>
                        <a:rPr lang="nl-NL" baseline="0" dirty="0"/>
                        <a:t> slap</a:t>
                      </a:r>
                      <a:r>
                        <a:rPr lang="nl-NL" dirty="0"/>
                        <a:t> kalf</a:t>
                      </a:r>
                    </a:p>
                  </a:txBody>
                  <a:tcPr/>
                </a:tc>
                <a:extLst>
                  <a:ext uri="{0D108BD9-81ED-4DB2-BD59-A6C34878D82A}">
                    <a16:rowId xmlns:a16="http://schemas.microsoft.com/office/drawing/2014/main" val="1596535882"/>
                  </a:ext>
                </a:extLst>
              </a:tr>
              <a:tr h="370840">
                <a:tc>
                  <a:txBody>
                    <a:bodyPr/>
                    <a:lstStyle/>
                    <a:p>
                      <a:r>
                        <a:rPr lang="nl-NL" dirty="0"/>
                        <a:t>Behandeling</a:t>
                      </a:r>
                    </a:p>
                  </a:txBody>
                  <a:tcPr/>
                </a:tc>
                <a:tc>
                  <a:txBody>
                    <a:bodyPr/>
                    <a:lstStyle/>
                    <a:p>
                      <a:r>
                        <a:rPr lang="nl-NL" dirty="0"/>
                        <a:t>Elektrolyten als extra voerbeurt.</a:t>
                      </a:r>
                    </a:p>
                    <a:p>
                      <a:r>
                        <a:rPr lang="nl-NL" dirty="0"/>
                        <a:t>Medicijn in overleg met dierenarts.</a:t>
                      </a:r>
                      <a:r>
                        <a:rPr lang="nl-NL" baseline="0" dirty="0"/>
                        <a:t> </a:t>
                      </a:r>
                      <a:br>
                        <a:rPr lang="nl-NL" baseline="0" dirty="0"/>
                      </a:br>
                      <a:endParaRPr lang="nl-NL" dirty="0"/>
                    </a:p>
                  </a:txBody>
                  <a:tcPr/>
                </a:tc>
                <a:extLst>
                  <a:ext uri="{0D108BD9-81ED-4DB2-BD59-A6C34878D82A}">
                    <a16:rowId xmlns:a16="http://schemas.microsoft.com/office/drawing/2014/main" val="997547747"/>
                  </a:ext>
                </a:extLst>
              </a:tr>
              <a:tr h="370840">
                <a:tc>
                  <a:txBody>
                    <a:bodyPr/>
                    <a:lstStyle/>
                    <a:p>
                      <a:r>
                        <a:rPr lang="nl-NL" dirty="0"/>
                        <a:t>Preventie</a:t>
                      </a:r>
                    </a:p>
                  </a:txBody>
                  <a:tcPr/>
                </a:tc>
                <a:tc>
                  <a:txBody>
                    <a:bodyPr/>
                    <a:lstStyle/>
                    <a:p>
                      <a:r>
                        <a:rPr lang="nl-NL" dirty="0"/>
                        <a:t>Goede biestverstrekking,</a:t>
                      </a:r>
                      <a:r>
                        <a:rPr lang="nl-NL" baseline="0" dirty="0"/>
                        <a:t> </a:t>
                      </a:r>
                      <a:br>
                        <a:rPr lang="nl-NL" baseline="0" dirty="0"/>
                      </a:br>
                      <a:r>
                        <a:rPr lang="nl-NL" baseline="0" dirty="0"/>
                        <a:t>Goede Hygiëne</a:t>
                      </a:r>
                      <a:br>
                        <a:rPr lang="nl-NL" baseline="0" dirty="0"/>
                      </a:br>
                      <a:r>
                        <a:rPr lang="nl-NL" baseline="0" dirty="0"/>
                        <a:t>100 ml biest toe blijven voegen in de melk</a:t>
                      </a:r>
                    </a:p>
                    <a:p>
                      <a:r>
                        <a:rPr lang="nl-NL" baseline="0" dirty="0"/>
                        <a:t>Droge koeien vaccineren</a:t>
                      </a:r>
                      <a:endParaRPr lang="nl-NL" dirty="0"/>
                    </a:p>
                  </a:txBody>
                  <a:tcPr/>
                </a:tc>
                <a:extLst>
                  <a:ext uri="{0D108BD9-81ED-4DB2-BD59-A6C34878D82A}">
                    <a16:rowId xmlns:a16="http://schemas.microsoft.com/office/drawing/2014/main" val="560937849"/>
                  </a:ext>
                </a:extLst>
              </a:tr>
            </a:tbl>
          </a:graphicData>
        </a:graphic>
      </p:graphicFrame>
      <p:pic>
        <p:nvPicPr>
          <p:cNvPr id="5" name="Afbeelding 4"/>
          <p:cNvPicPr>
            <a:picLocks noChangeAspect="1"/>
          </p:cNvPicPr>
          <p:nvPr/>
        </p:nvPicPr>
        <p:blipFill>
          <a:blip r:embed="rId2"/>
          <a:stretch>
            <a:fillRect/>
          </a:stretch>
        </p:blipFill>
        <p:spPr>
          <a:xfrm rot="21287455">
            <a:off x="8395062" y="3462869"/>
            <a:ext cx="3294289" cy="2426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7163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Cryptosporidion</a:t>
            </a:r>
            <a:r>
              <a:rPr lang="nl-NL" dirty="0"/>
              <a:t> </a:t>
            </a:r>
          </a:p>
        </p:txBody>
      </p:sp>
      <p:graphicFrame>
        <p:nvGraphicFramePr>
          <p:cNvPr id="4" name="Tabel 3"/>
          <p:cNvGraphicFramePr>
            <a:graphicFrameLocks noGrp="1"/>
          </p:cNvGraphicFramePr>
          <p:nvPr>
            <p:extLst>
              <p:ext uri="{D42A27DB-BD31-4B8C-83A1-F6EECF244321}">
                <p14:modId xmlns:p14="http://schemas.microsoft.com/office/powerpoint/2010/main" val="3549594727"/>
              </p:ext>
            </p:extLst>
          </p:nvPr>
        </p:nvGraphicFramePr>
        <p:xfrm>
          <a:off x="688896" y="1981609"/>
          <a:ext cx="8128000" cy="4394200"/>
        </p:xfrm>
        <a:graphic>
          <a:graphicData uri="http://schemas.openxmlformats.org/drawingml/2006/table">
            <a:tbl>
              <a:tblPr firstRow="1" bandRow="1">
                <a:tableStyleId>{5C22544A-7EE6-4342-B048-85BDC9FD1C3A}</a:tableStyleId>
              </a:tblPr>
              <a:tblGrid>
                <a:gridCol w="2483395">
                  <a:extLst>
                    <a:ext uri="{9D8B030D-6E8A-4147-A177-3AD203B41FA5}">
                      <a16:colId xmlns:a16="http://schemas.microsoft.com/office/drawing/2014/main" val="2935396534"/>
                    </a:ext>
                  </a:extLst>
                </a:gridCol>
                <a:gridCol w="5644605">
                  <a:extLst>
                    <a:ext uri="{9D8B030D-6E8A-4147-A177-3AD203B41FA5}">
                      <a16:colId xmlns:a16="http://schemas.microsoft.com/office/drawing/2014/main" val="777081418"/>
                    </a:ext>
                  </a:extLst>
                </a:gridCol>
              </a:tblGrid>
              <a:tr h="0">
                <a:tc gridSpan="2">
                  <a:txBody>
                    <a:bodyPr/>
                    <a:lstStyle/>
                    <a:p>
                      <a:r>
                        <a:rPr lang="nl-NL" dirty="0"/>
                        <a:t>Is een parasitaire</a:t>
                      </a:r>
                      <a:r>
                        <a:rPr lang="nl-NL" baseline="0" dirty="0"/>
                        <a:t> infectie</a:t>
                      </a:r>
                      <a:endParaRPr lang="nl-NL" dirty="0"/>
                    </a:p>
                  </a:txBody>
                  <a:tcPr/>
                </a:tc>
                <a:tc hMerge="1">
                  <a:txBody>
                    <a:bodyPr/>
                    <a:lstStyle/>
                    <a:p>
                      <a:endParaRPr lang="nl-NL" dirty="0"/>
                    </a:p>
                  </a:txBody>
                  <a:tcPr/>
                </a:tc>
                <a:extLst>
                  <a:ext uri="{0D108BD9-81ED-4DB2-BD59-A6C34878D82A}">
                    <a16:rowId xmlns:a16="http://schemas.microsoft.com/office/drawing/2014/main" val="1583537996"/>
                  </a:ext>
                </a:extLst>
              </a:tr>
              <a:tr h="370840">
                <a:tc>
                  <a:txBody>
                    <a:bodyPr/>
                    <a:lstStyle/>
                    <a:p>
                      <a:r>
                        <a:rPr lang="nl-NL" dirty="0"/>
                        <a:t>Moment</a:t>
                      </a:r>
                    </a:p>
                  </a:txBody>
                  <a:tcPr/>
                </a:tc>
                <a:tc>
                  <a:txBody>
                    <a:bodyPr/>
                    <a:lstStyle/>
                    <a:p>
                      <a:r>
                        <a:rPr lang="nl-NL" dirty="0"/>
                        <a:t>2</a:t>
                      </a:r>
                      <a:r>
                        <a:rPr lang="nl-NL" baseline="30000" dirty="0"/>
                        <a:t>e</a:t>
                      </a:r>
                      <a:r>
                        <a:rPr lang="nl-NL" dirty="0"/>
                        <a:t> en 3</a:t>
                      </a:r>
                      <a:r>
                        <a:rPr lang="nl-NL" baseline="30000" dirty="0"/>
                        <a:t>e</a:t>
                      </a:r>
                      <a:r>
                        <a:rPr lang="nl-NL" dirty="0"/>
                        <a:t> week </a:t>
                      </a:r>
                    </a:p>
                  </a:txBody>
                  <a:tcPr/>
                </a:tc>
                <a:extLst>
                  <a:ext uri="{0D108BD9-81ED-4DB2-BD59-A6C34878D82A}">
                    <a16:rowId xmlns:a16="http://schemas.microsoft.com/office/drawing/2014/main" val="1586164733"/>
                  </a:ext>
                </a:extLst>
              </a:tr>
              <a:tr h="370840">
                <a:tc>
                  <a:txBody>
                    <a:bodyPr/>
                    <a:lstStyle/>
                    <a:p>
                      <a:r>
                        <a:rPr lang="nl-NL" dirty="0"/>
                        <a:t>Oorzaak</a:t>
                      </a:r>
                    </a:p>
                  </a:txBody>
                  <a:tcPr/>
                </a:tc>
                <a:tc>
                  <a:txBody>
                    <a:bodyPr/>
                    <a:lstStyle/>
                    <a:p>
                      <a:r>
                        <a:rPr lang="nl-NL" dirty="0"/>
                        <a:t>Darmparasiet</a:t>
                      </a:r>
                      <a:r>
                        <a:rPr lang="nl-NL" baseline="0" dirty="0"/>
                        <a:t> (protozoën)</a:t>
                      </a:r>
                      <a:br>
                        <a:rPr lang="nl-NL" baseline="0" dirty="0"/>
                      </a:br>
                      <a:r>
                        <a:rPr lang="nl-NL" baseline="0" dirty="0"/>
                        <a:t>Door stressvolle omstandigheden en in een grote groep. </a:t>
                      </a:r>
                    </a:p>
                    <a:p>
                      <a:r>
                        <a:rPr lang="nl-NL" baseline="0" dirty="0"/>
                        <a:t>Kalveren gaan mest eten. </a:t>
                      </a:r>
                      <a:endParaRPr lang="nl-NL" dirty="0"/>
                    </a:p>
                  </a:txBody>
                  <a:tcPr/>
                </a:tc>
                <a:extLst>
                  <a:ext uri="{0D108BD9-81ED-4DB2-BD59-A6C34878D82A}">
                    <a16:rowId xmlns:a16="http://schemas.microsoft.com/office/drawing/2014/main" val="1780643245"/>
                  </a:ext>
                </a:extLst>
              </a:tr>
              <a:tr h="370840">
                <a:tc>
                  <a:txBody>
                    <a:bodyPr/>
                    <a:lstStyle/>
                    <a:p>
                      <a:r>
                        <a:rPr lang="nl-NL" dirty="0"/>
                        <a:t>Symptomen</a:t>
                      </a:r>
                    </a:p>
                  </a:txBody>
                  <a:tcPr/>
                </a:tc>
                <a:tc>
                  <a:txBody>
                    <a:bodyPr/>
                    <a:lstStyle/>
                    <a:p>
                      <a:r>
                        <a:rPr lang="nl-NL" dirty="0"/>
                        <a:t>Wit- </a:t>
                      </a:r>
                      <a:r>
                        <a:rPr lang="nl-NL" dirty="0" err="1"/>
                        <a:t>geel-groen</a:t>
                      </a:r>
                      <a:r>
                        <a:rPr lang="nl-NL" dirty="0"/>
                        <a:t> waterige mest. </a:t>
                      </a:r>
                    </a:p>
                    <a:p>
                      <a:r>
                        <a:rPr lang="nl-NL" dirty="0"/>
                        <a:t>Vaak met bloed. </a:t>
                      </a:r>
                    </a:p>
                  </a:txBody>
                  <a:tcPr/>
                </a:tc>
                <a:extLst>
                  <a:ext uri="{0D108BD9-81ED-4DB2-BD59-A6C34878D82A}">
                    <a16:rowId xmlns:a16="http://schemas.microsoft.com/office/drawing/2014/main" val="1596535882"/>
                  </a:ext>
                </a:extLst>
              </a:tr>
              <a:tr h="370840">
                <a:tc>
                  <a:txBody>
                    <a:bodyPr/>
                    <a:lstStyle/>
                    <a:p>
                      <a:r>
                        <a:rPr lang="nl-NL" dirty="0"/>
                        <a:t>Behandeling</a:t>
                      </a:r>
                    </a:p>
                  </a:txBody>
                  <a:tcPr/>
                </a:tc>
                <a:tc>
                  <a:txBody>
                    <a:bodyPr/>
                    <a:lstStyle/>
                    <a:p>
                      <a:r>
                        <a:rPr lang="nl-NL" dirty="0"/>
                        <a:t>Elektrolyten als extra voerbeurt.</a:t>
                      </a:r>
                    </a:p>
                    <a:p>
                      <a:r>
                        <a:rPr lang="nl-NL" dirty="0"/>
                        <a:t>Medicijn in overleg met dierenarts.</a:t>
                      </a:r>
                      <a:r>
                        <a:rPr lang="nl-NL" baseline="0" dirty="0"/>
                        <a:t> </a:t>
                      </a:r>
                      <a:br>
                        <a:rPr lang="nl-NL" baseline="0" dirty="0"/>
                      </a:br>
                      <a:endParaRPr lang="nl-NL" dirty="0"/>
                    </a:p>
                  </a:txBody>
                  <a:tcPr/>
                </a:tc>
                <a:extLst>
                  <a:ext uri="{0D108BD9-81ED-4DB2-BD59-A6C34878D82A}">
                    <a16:rowId xmlns:a16="http://schemas.microsoft.com/office/drawing/2014/main" val="997547747"/>
                  </a:ext>
                </a:extLst>
              </a:tr>
              <a:tr h="370840">
                <a:tc>
                  <a:txBody>
                    <a:bodyPr/>
                    <a:lstStyle/>
                    <a:p>
                      <a:r>
                        <a:rPr lang="nl-NL" dirty="0"/>
                        <a:t>Preventie</a:t>
                      </a:r>
                    </a:p>
                  </a:txBody>
                  <a:tcPr/>
                </a:tc>
                <a:tc>
                  <a:txBody>
                    <a:bodyPr/>
                    <a:lstStyle/>
                    <a:p>
                      <a:r>
                        <a:rPr lang="nl-NL" dirty="0"/>
                        <a:t>Goede biestverstrekking,</a:t>
                      </a:r>
                      <a:r>
                        <a:rPr lang="nl-NL" baseline="0" dirty="0"/>
                        <a:t> </a:t>
                      </a:r>
                      <a:br>
                        <a:rPr lang="nl-NL" baseline="0" dirty="0"/>
                      </a:br>
                      <a:r>
                        <a:rPr lang="nl-NL" baseline="0" dirty="0"/>
                        <a:t>Goede Hygiëne</a:t>
                      </a:r>
                      <a:br>
                        <a:rPr lang="nl-NL" baseline="0" dirty="0"/>
                      </a:br>
                      <a:r>
                        <a:rPr lang="nl-NL" baseline="0" dirty="0"/>
                        <a:t>100 ml biest toe blijven voegen in de melk</a:t>
                      </a:r>
                    </a:p>
                    <a:p>
                      <a:r>
                        <a:rPr lang="nl-NL" baseline="0" dirty="0"/>
                        <a:t>Droge koeien vaccineren</a:t>
                      </a:r>
                      <a:endParaRPr lang="nl-NL" dirty="0"/>
                    </a:p>
                  </a:txBody>
                  <a:tcPr/>
                </a:tc>
                <a:extLst>
                  <a:ext uri="{0D108BD9-81ED-4DB2-BD59-A6C34878D82A}">
                    <a16:rowId xmlns:a16="http://schemas.microsoft.com/office/drawing/2014/main" val="560937849"/>
                  </a:ext>
                </a:extLst>
              </a:tr>
            </a:tbl>
          </a:graphicData>
        </a:graphic>
      </p:graphicFrame>
      <p:pic>
        <p:nvPicPr>
          <p:cNvPr id="5" name="Afbeelding 4"/>
          <p:cNvPicPr>
            <a:picLocks noChangeAspect="1"/>
          </p:cNvPicPr>
          <p:nvPr/>
        </p:nvPicPr>
        <p:blipFill>
          <a:blip r:embed="rId2"/>
          <a:stretch>
            <a:fillRect/>
          </a:stretch>
        </p:blipFill>
        <p:spPr>
          <a:xfrm rot="192429">
            <a:off x="8194766" y="4450081"/>
            <a:ext cx="3784010" cy="2191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Afbeelding 5"/>
          <p:cNvPicPr>
            <a:picLocks noChangeAspect="1"/>
          </p:cNvPicPr>
          <p:nvPr/>
        </p:nvPicPr>
        <p:blipFill>
          <a:blip r:embed="rId3"/>
          <a:stretch>
            <a:fillRect/>
          </a:stretch>
        </p:blipFill>
        <p:spPr>
          <a:xfrm rot="21148338">
            <a:off x="8858219" y="2149822"/>
            <a:ext cx="2711631" cy="2182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3546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Coccidiose</a:t>
            </a:r>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1331945852"/>
              </p:ext>
            </p:extLst>
          </p:nvPr>
        </p:nvGraphicFramePr>
        <p:xfrm>
          <a:off x="331844" y="2974386"/>
          <a:ext cx="8128000" cy="3576320"/>
        </p:xfrm>
        <a:graphic>
          <a:graphicData uri="http://schemas.openxmlformats.org/drawingml/2006/table">
            <a:tbl>
              <a:tblPr firstRow="1" bandRow="1">
                <a:tableStyleId>{5C22544A-7EE6-4342-B048-85BDC9FD1C3A}</a:tableStyleId>
              </a:tblPr>
              <a:tblGrid>
                <a:gridCol w="2483395">
                  <a:extLst>
                    <a:ext uri="{9D8B030D-6E8A-4147-A177-3AD203B41FA5}">
                      <a16:colId xmlns:a16="http://schemas.microsoft.com/office/drawing/2014/main" val="2935396534"/>
                    </a:ext>
                  </a:extLst>
                </a:gridCol>
                <a:gridCol w="5644605">
                  <a:extLst>
                    <a:ext uri="{9D8B030D-6E8A-4147-A177-3AD203B41FA5}">
                      <a16:colId xmlns:a16="http://schemas.microsoft.com/office/drawing/2014/main" val="777081418"/>
                    </a:ext>
                  </a:extLst>
                </a:gridCol>
              </a:tblGrid>
              <a:tr h="0">
                <a:tc gridSpan="2">
                  <a:txBody>
                    <a:bodyPr/>
                    <a:lstStyle/>
                    <a:p>
                      <a:r>
                        <a:rPr lang="nl-NL" dirty="0"/>
                        <a:t>Is een parasitaire</a:t>
                      </a:r>
                      <a:r>
                        <a:rPr lang="nl-NL" baseline="0" dirty="0"/>
                        <a:t> infectie</a:t>
                      </a:r>
                      <a:endParaRPr lang="nl-NL" dirty="0"/>
                    </a:p>
                  </a:txBody>
                  <a:tcPr/>
                </a:tc>
                <a:tc hMerge="1">
                  <a:txBody>
                    <a:bodyPr/>
                    <a:lstStyle/>
                    <a:p>
                      <a:endParaRPr lang="nl-NL" dirty="0"/>
                    </a:p>
                  </a:txBody>
                  <a:tcPr/>
                </a:tc>
                <a:extLst>
                  <a:ext uri="{0D108BD9-81ED-4DB2-BD59-A6C34878D82A}">
                    <a16:rowId xmlns:a16="http://schemas.microsoft.com/office/drawing/2014/main" val="1583537996"/>
                  </a:ext>
                </a:extLst>
              </a:tr>
              <a:tr h="370840">
                <a:tc>
                  <a:txBody>
                    <a:bodyPr/>
                    <a:lstStyle/>
                    <a:p>
                      <a:r>
                        <a:rPr lang="nl-NL" dirty="0"/>
                        <a:t>Moment</a:t>
                      </a:r>
                    </a:p>
                  </a:txBody>
                  <a:tcPr/>
                </a:tc>
                <a:tc>
                  <a:txBody>
                    <a:bodyPr/>
                    <a:lstStyle/>
                    <a:p>
                      <a:r>
                        <a:rPr lang="nl-NL" dirty="0"/>
                        <a:t>Vanaf 4</a:t>
                      </a:r>
                      <a:r>
                        <a:rPr lang="nl-NL" baseline="30000" dirty="0"/>
                        <a:t>e</a:t>
                      </a:r>
                      <a:r>
                        <a:rPr lang="nl-NL" dirty="0"/>
                        <a:t> week </a:t>
                      </a:r>
                    </a:p>
                  </a:txBody>
                  <a:tcPr/>
                </a:tc>
                <a:extLst>
                  <a:ext uri="{0D108BD9-81ED-4DB2-BD59-A6C34878D82A}">
                    <a16:rowId xmlns:a16="http://schemas.microsoft.com/office/drawing/2014/main" val="1586164733"/>
                  </a:ext>
                </a:extLst>
              </a:tr>
              <a:tr h="370840">
                <a:tc>
                  <a:txBody>
                    <a:bodyPr/>
                    <a:lstStyle/>
                    <a:p>
                      <a:r>
                        <a:rPr lang="nl-NL" dirty="0"/>
                        <a:t>Oorzaak</a:t>
                      </a:r>
                    </a:p>
                  </a:txBody>
                  <a:tcPr/>
                </a:tc>
                <a:tc>
                  <a:txBody>
                    <a:bodyPr/>
                    <a:lstStyle/>
                    <a:p>
                      <a:r>
                        <a:rPr lang="nl-NL" dirty="0"/>
                        <a:t>Darmparasiet</a:t>
                      </a:r>
                    </a:p>
                  </a:txBody>
                  <a:tcPr/>
                </a:tc>
                <a:extLst>
                  <a:ext uri="{0D108BD9-81ED-4DB2-BD59-A6C34878D82A}">
                    <a16:rowId xmlns:a16="http://schemas.microsoft.com/office/drawing/2014/main" val="1780643245"/>
                  </a:ext>
                </a:extLst>
              </a:tr>
              <a:tr h="370840">
                <a:tc>
                  <a:txBody>
                    <a:bodyPr/>
                    <a:lstStyle/>
                    <a:p>
                      <a:r>
                        <a:rPr lang="nl-NL" dirty="0"/>
                        <a:t>Symptomen</a:t>
                      </a:r>
                    </a:p>
                  </a:txBody>
                  <a:tcPr/>
                </a:tc>
                <a:tc>
                  <a:txBody>
                    <a:bodyPr/>
                    <a:lstStyle/>
                    <a:p>
                      <a:r>
                        <a:rPr lang="nl-NL" dirty="0"/>
                        <a:t>Bruingroene en dunne mest, vaak met</a:t>
                      </a:r>
                      <a:r>
                        <a:rPr lang="nl-NL" baseline="0" dirty="0"/>
                        <a:t> bloed. Kalf kijkt dor en vermagert.</a:t>
                      </a:r>
                      <a:endParaRPr lang="nl-NL" dirty="0"/>
                    </a:p>
                  </a:txBody>
                  <a:tcPr/>
                </a:tc>
                <a:extLst>
                  <a:ext uri="{0D108BD9-81ED-4DB2-BD59-A6C34878D82A}">
                    <a16:rowId xmlns:a16="http://schemas.microsoft.com/office/drawing/2014/main" val="1596535882"/>
                  </a:ext>
                </a:extLst>
              </a:tr>
              <a:tr h="370840">
                <a:tc>
                  <a:txBody>
                    <a:bodyPr/>
                    <a:lstStyle/>
                    <a:p>
                      <a:r>
                        <a:rPr lang="nl-NL" dirty="0"/>
                        <a:t>Behandeling</a:t>
                      </a:r>
                    </a:p>
                  </a:txBody>
                  <a:tcPr/>
                </a:tc>
                <a:tc>
                  <a:txBody>
                    <a:bodyPr/>
                    <a:lstStyle/>
                    <a:p>
                      <a:r>
                        <a:rPr lang="nl-NL" dirty="0"/>
                        <a:t>Rantsoen controleren</a:t>
                      </a:r>
                      <a:r>
                        <a:rPr lang="nl-NL" baseline="0" dirty="0"/>
                        <a:t>. Medicijnen in overleg met de veearts. </a:t>
                      </a:r>
                      <a:endParaRPr lang="nl-NL" dirty="0"/>
                    </a:p>
                  </a:txBody>
                  <a:tcPr/>
                </a:tc>
                <a:extLst>
                  <a:ext uri="{0D108BD9-81ED-4DB2-BD59-A6C34878D82A}">
                    <a16:rowId xmlns:a16="http://schemas.microsoft.com/office/drawing/2014/main" val="997547747"/>
                  </a:ext>
                </a:extLst>
              </a:tr>
              <a:tr h="370840">
                <a:tc>
                  <a:txBody>
                    <a:bodyPr/>
                    <a:lstStyle/>
                    <a:p>
                      <a:r>
                        <a:rPr lang="nl-NL" dirty="0"/>
                        <a:t>Preventie</a:t>
                      </a:r>
                    </a:p>
                  </a:txBody>
                  <a:tcPr/>
                </a:tc>
                <a:tc>
                  <a:txBody>
                    <a:bodyPr/>
                    <a:lstStyle/>
                    <a:p>
                      <a:r>
                        <a:rPr lang="nl-NL" dirty="0"/>
                        <a:t>Voorkom dat er mest in het voer of in het water komt.</a:t>
                      </a:r>
                      <a:r>
                        <a:rPr lang="nl-NL" baseline="0" dirty="0"/>
                        <a:t> Hygiëne verbeteren en meer stro gebruiken in de hokken. Hokken desinfecteren met een middel dat tegen </a:t>
                      </a:r>
                      <a:r>
                        <a:rPr lang="nl-NL" baseline="0" dirty="0" err="1"/>
                        <a:t>coccidiën</a:t>
                      </a:r>
                      <a:r>
                        <a:rPr lang="nl-NL" baseline="0" dirty="0"/>
                        <a:t> werkt. </a:t>
                      </a:r>
                      <a:endParaRPr lang="nl-NL" dirty="0"/>
                    </a:p>
                  </a:txBody>
                  <a:tcPr/>
                </a:tc>
                <a:extLst>
                  <a:ext uri="{0D108BD9-81ED-4DB2-BD59-A6C34878D82A}">
                    <a16:rowId xmlns:a16="http://schemas.microsoft.com/office/drawing/2014/main" val="560937849"/>
                  </a:ext>
                </a:extLst>
              </a:tr>
            </a:tbl>
          </a:graphicData>
        </a:graphic>
      </p:graphicFrame>
      <p:pic>
        <p:nvPicPr>
          <p:cNvPr id="3" name="Afbeelding 2"/>
          <p:cNvPicPr>
            <a:picLocks noChangeAspect="1"/>
          </p:cNvPicPr>
          <p:nvPr/>
        </p:nvPicPr>
        <p:blipFill>
          <a:blip r:embed="rId2"/>
          <a:stretch>
            <a:fillRect/>
          </a:stretch>
        </p:blipFill>
        <p:spPr>
          <a:xfrm>
            <a:off x="8772452" y="2060654"/>
            <a:ext cx="2920237" cy="5279594"/>
          </a:xfrm>
          <a:prstGeom prst="rect">
            <a:avLst/>
          </a:prstGeom>
        </p:spPr>
      </p:pic>
    </p:spTree>
    <p:extLst>
      <p:ext uri="{BB962C8B-B14F-4D97-AF65-F5344CB8AC3E}">
        <p14:creationId xmlns:p14="http://schemas.microsoft.com/office/powerpoint/2010/main" val="98727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Pensdrinkers</a:t>
            </a:r>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28341625"/>
              </p:ext>
            </p:extLst>
          </p:nvPr>
        </p:nvGraphicFramePr>
        <p:xfrm>
          <a:off x="371566" y="3218225"/>
          <a:ext cx="8128000" cy="3302000"/>
        </p:xfrm>
        <a:graphic>
          <a:graphicData uri="http://schemas.openxmlformats.org/drawingml/2006/table">
            <a:tbl>
              <a:tblPr firstRow="1" bandRow="1">
                <a:tableStyleId>{5C22544A-7EE6-4342-B048-85BDC9FD1C3A}</a:tableStyleId>
              </a:tblPr>
              <a:tblGrid>
                <a:gridCol w="2483395">
                  <a:extLst>
                    <a:ext uri="{9D8B030D-6E8A-4147-A177-3AD203B41FA5}">
                      <a16:colId xmlns:a16="http://schemas.microsoft.com/office/drawing/2014/main" val="2935396534"/>
                    </a:ext>
                  </a:extLst>
                </a:gridCol>
                <a:gridCol w="5644605">
                  <a:extLst>
                    <a:ext uri="{9D8B030D-6E8A-4147-A177-3AD203B41FA5}">
                      <a16:colId xmlns:a16="http://schemas.microsoft.com/office/drawing/2014/main" val="777081418"/>
                    </a:ext>
                  </a:extLst>
                </a:gridCol>
              </a:tblGrid>
              <a:tr h="0">
                <a:tc gridSpan="2">
                  <a:txBody>
                    <a:bodyPr/>
                    <a:lstStyle/>
                    <a:p>
                      <a:r>
                        <a:rPr lang="nl-NL" dirty="0"/>
                        <a:t>Is een voedingsdiarree</a:t>
                      </a:r>
                    </a:p>
                  </a:txBody>
                  <a:tcPr/>
                </a:tc>
                <a:tc hMerge="1">
                  <a:txBody>
                    <a:bodyPr/>
                    <a:lstStyle/>
                    <a:p>
                      <a:endParaRPr lang="nl-NL" dirty="0"/>
                    </a:p>
                  </a:txBody>
                  <a:tcPr/>
                </a:tc>
                <a:extLst>
                  <a:ext uri="{0D108BD9-81ED-4DB2-BD59-A6C34878D82A}">
                    <a16:rowId xmlns:a16="http://schemas.microsoft.com/office/drawing/2014/main" val="1583537996"/>
                  </a:ext>
                </a:extLst>
              </a:tr>
              <a:tr h="370840">
                <a:tc>
                  <a:txBody>
                    <a:bodyPr/>
                    <a:lstStyle/>
                    <a:p>
                      <a:r>
                        <a:rPr lang="nl-NL" dirty="0"/>
                        <a:t>Moment</a:t>
                      </a:r>
                    </a:p>
                  </a:txBody>
                  <a:tcPr/>
                </a:tc>
                <a:tc>
                  <a:txBody>
                    <a:bodyPr/>
                    <a:lstStyle/>
                    <a:p>
                      <a:r>
                        <a:rPr lang="nl-NL" dirty="0"/>
                        <a:t>Acuut:</a:t>
                      </a:r>
                      <a:r>
                        <a:rPr lang="nl-NL" baseline="0" dirty="0"/>
                        <a:t>  dag 3-4</a:t>
                      </a:r>
                    </a:p>
                    <a:p>
                      <a:r>
                        <a:rPr lang="nl-NL" baseline="0" dirty="0"/>
                        <a:t>Chronisch: week 2-3</a:t>
                      </a:r>
                      <a:endParaRPr lang="nl-NL" dirty="0"/>
                    </a:p>
                  </a:txBody>
                  <a:tcPr/>
                </a:tc>
                <a:extLst>
                  <a:ext uri="{0D108BD9-81ED-4DB2-BD59-A6C34878D82A}">
                    <a16:rowId xmlns:a16="http://schemas.microsoft.com/office/drawing/2014/main" val="1586164733"/>
                  </a:ext>
                </a:extLst>
              </a:tr>
              <a:tr h="370840">
                <a:tc>
                  <a:txBody>
                    <a:bodyPr/>
                    <a:lstStyle/>
                    <a:p>
                      <a:r>
                        <a:rPr lang="nl-NL" dirty="0"/>
                        <a:t>Oorzaak</a:t>
                      </a:r>
                    </a:p>
                  </a:txBody>
                  <a:tcPr/>
                </a:tc>
                <a:tc>
                  <a:txBody>
                    <a:bodyPr/>
                    <a:lstStyle/>
                    <a:p>
                      <a:r>
                        <a:rPr lang="nl-NL" dirty="0"/>
                        <a:t>De melk is niet</a:t>
                      </a:r>
                      <a:r>
                        <a:rPr lang="nl-NL" baseline="0" dirty="0"/>
                        <a:t> de</a:t>
                      </a:r>
                      <a:r>
                        <a:rPr lang="nl-NL" dirty="0"/>
                        <a:t> juiste tempratuur of hoeveelheid. </a:t>
                      </a:r>
                    </a:p>
                  </a:txBody>
                  <a:tcPr/>
                </a:tc>
                <a:extLst>
                  <a:ext uri="{0D108BD9-81ED-4DB2-BD59-A6C34878D82A}">
                    <a16:rowId xmlns:a16="http://schemas.microsoft.com/office/drawing/2014/main" val="1780643245"/>
                  </a:ext>
                </a:extLst>
              </a:tr>
              <a:tr h="370840">
                <a:tc>
                  <a:txBody>
                    <a:bodyPr/>
                    <a:lstStyle/>
                    <a:p>
                      <a:r>
                        <a:rPr lang="nl-NL" dirty="0"/>
                        <a:t>Symptomen</a:t>
                      </a:r>
                    </a:p>
                  </a:txBody>
                  <a:tcPr/>
                </a:tc>
                <a:tc>
                  <a:txBody>
                    <a:bodyPr/>
                    <a:lstStyle/>
                    <a:p>
                      <a:r>
                        <a:rPr lang="nl-NL" dirty="0"/>
                        <a:t>Acuut: Grijsachtige mest</a:t>
                      </a:r>
                      <a:br>
                        <a:rPr lang="nl-NL" dirty="0"/>
                      </a:br>
                      <a:r>
                        <a:rPr lang="nl-NL" dirty="0"/>
                        <a:t>Chronisch: Bruingrijs kleiachtige mest, mager kalf met dikke buik. </a:t>
                      </a:r>
                    </a:p>
                  </a:txBody>
                  <a:tcPr/>
                </a:tc>
                <a:extLst>
                  <a:ext uri="{0D108BD9-81ED-4DB2-BD59-A6C34878D82A}">
                    <a16:rowId xmlns:a16="http://schemas.microsoft.com/office/drawing/2014/main" val="1596535882"/>
                  </a:ext>
                </a:extLst>
              </a:tr>
              <a:tr h="370840">
                <a:tc>
                  <a:txBody>
                    <a:bodyPr/>
                    <a:lstStyle/>
                    <a:p>
                      <a:r>
                        <a:rPr lang="nl-NL" dirty="0"/>
                        <a:t>Behandeling</a:t>
                      </a:r>
                    </a:p>
                  </a:txBody>
                  <a:tcPr/>
                </a:tc>
                <a:tc>
                  <a:txBody>
                    <a:bodyPr/>
                    <a:lstStyle/>
                    <a:p>
                      <a:r>
                        <a:rPr lang="nl-NL" dirty="0"/>
                        <a:t>Acuut: Melkbeurt overslaan en water geven</a:t>
                      </a:r>
                      <a:br>
                        <a:rPr lang="nl-NL" dirty="0"/>
                      </a:br>
                      <a:r>
                        <a:rPr lang="nl-NL" dirty="0"/>
                        <a:t>Chronisch:</a:t>
                      </a:r>
                      <a:r>
                        <a:rPr lang="nl-NL" baseline="0" dirty="0"/>
                        <a:t> Kalf spenen </a:t>
                      </a:r>
                      <a:endParaRPr lang="nl-NL" dirty="0"/>
                    </a:p>
                  </a:txBody>
                  <a:tcPr/>
                </a:tc>
                <a:extLst>
                  <a:ext uri="{0D108BD9-81ED-4DB2-BD59-A6C34878D82A}">
                    <a16:rowId xmlns:a16="http://schemas.microsoft.com/office/drawing/2014/main" val="997547747"/>
                  </a:ext>
                </a:extLst>
              </a:tr>
              <a:tr h="370840">
                <a:tc>
                  <a:txBody>
                    <a:bodyPr/>
                    <a:lstStyle/>
                    <a:p>
                      <a:r>
                        <a:rPr lang="nl-NL" dirty="0"/>
                        <a:t>Preventie</a:t>
                      </a:r>
                    </a:p>
                  </a:txBody>
                  <a:tcPr/>
                </a:tc>
                <a:tc>
                  <a:txBody>
                    <a:bodyPr/>
                    <a:lstStyle/>
                    <a:p>
                      <a:endParaRPr lang="nl-NL" dirty="0"/>
                    </a:p>
                  </a:txBody>
                  <a:tcPr/>
                </a:tc>
                <a:extLst>
                  <a:ext uri="{0D108BD9-81ED-4DB2-BD59-A6C34878D82A}">
                    <a16:rowId xmlns:a16="http://schemas.microsoft.com/office/drawing/2014/main" val="560937849"/>
                  </a:ext>
                </a:extLst>
              </a:tr>
            </a:tbl>
          </a:graphicData>
        </a:graphic>
      </p:graphicFrame>
      <p:pic>
        <p:nvPicPr>
          <p:cNvPr id="5" name="Afbeelding 4"/>
          <p:cNvPicPr>
            <a:picLocks noChangeAspect="1"/>
          </p:cNvPicPr>
          <p:nvPr/>
        </p:nvPicPr>
        <p:blipFill>
          <a:blip r:embed="rId2"/>
          <a:stretch>
            <a:fillRect/>
          </a:stretch>
        </p:blipFill>
        <p:spPr>
          <a:xfrm rot="21340319">
            <a:off x="8159658" y="1105828"/>
            <a:ext cx="3414304" cy="2617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Afbeelding 5"/>
          <p:cNvPicPr>
            <a:picLocks noChangeAspect="1"/>
          </p:cNvPicPr>
          <p:nvPr/>
        </p:nvPicPr>
        <p:blipFill>
          <a:blip r:embed="rId3"/>
          <a:stretch>
            <a:fillRect/>
          </a:stretch>
        </p:blipFill>
        <p:spPr>
          <a:xfrm>
            <a:off x="9002441" y="3662725"/>
            <a:ext cx="249774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201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Salmonella</a:t>
            </a:r>
          </a:p>
        </p:txBody>
      </p:sp>
      <p:graphicFrame>
        <p:nvGraphicFramePr>
          <p:cNvPr id="4" name="Tabel 3"/>
          <p:cNvGraphicFramePr>
            <a:graphicFrameLocks noGrp="1"/>
          </p:cNvGraphicFramePr>
          <p:nvPr>
            <p:extLst>
              <p:ext uri="{D42A27DB-BD31-4B8C-83A1-F6EECF244321}">
                <p14:modId xmlns:p14="http://schemas.microsoft.com/office/powerpoint/2010/main" val="2166560859"/>
              </p:ext>
            </p:extLst>
          </p:nvPr>
        </p:nvGraphicFramePr>
        <p:xfrm>
          <a:off x="418930" y="2987855"/>
          <a:ext cx="8128000" cy="3576320"/>
        </p:xfrm>
        <a:graphic>
          <a:graphicData uri="http://schemas.openxmlformats.org/drawingml/2006/table">
            <a:tbl>
              <a:tblPr firstRow="1" bandRow="1">
                <a:tableStyleId>{5C22544A-7EE6-4342-B048-85BDC9FD1C3A}</a:tableStyleId>
              </a:tblPr>
              <a:tblGrid>
                <a:gridCol w="2483395">
                  <a:extLst>
                    <a:ext uri="{9D8B030D-6E8A-4147-A177-3AD203B41FA5}">
                      <a16:colId xmlns:a16="http://schemas.microsoft.com/office/drawing/2014/main" val="2935396534"/>
                    </a:ext>
                  </a:extLst>
                </a:gridCol>
                <a:gridCol w="5644605">
                  <a:extLst>
                    <a:ext uri="{9D8B030D-6E8A-4147-A177-3AD203B41FA5}">
                      <a16:colId xmlns:a16="http://schemas.microsoft.com/office/drawing/2014/main" val="777081418"/>
                    </a:ext>
                  </a:extLst>
                </a:gridCol>
              </a:tblGrid>
              <a:tr h="0">
                <a:tc gridSpan="2">
                  <a:txBody>
                    <a:bodyPr/>
                    <a:lstStyle/>
                    <a:p>
                      <a:r>
                        <a:rPr lang="nl-NL" dirty="0"/>
                        <a:t>Is een </a:t>
                      </a:r>
                      <a:r>
                        <a:rPr lang="nl-NL" dirty="0" err="1"/>
                        <a:t>bacteriele</a:t>
                      </a:r>
                      <a:r>
                        <a:rPr lang="nl-NL" baseline="0" dirty="0"/>
                        <a:t> infectie</a:t>
                      </a:r>
                      <a:endParaRPr lang="nl-NL" dirty="0"/>
                    </a:p>
                  </a:txBody>
                  <a:tcPr/>
                </a:tc>
                <a:tc hMerge="1">
                  <a:txBody>
                    <a:bodyPr/>
                    <a:lstStyle/>
                    <a:p>
                      <a:endParaRPr lang="nl-NL" dirty="0"/>
                    </a:p>
                  </a:txBody>
                  <a:tcPr/>
                </a:tc>
                <a:extLst>
                  <a:ext uri="{0D108BD9-81ED-4DB2-BD59-A6C34878D82A}">
                    <a16:rowId xmlns:a16="http://schemas.microsoft.com/office/drawing/2014/main" val="1583537996"/>
                  </a:ext>
                </a:extLst>
              </a:tr>
              <a:tr h="370840">
                <a:tc>
                  <a:txBody>
                    <a:bodyPr/>
                    <a:lstStyle/>
                    <a:p>
                      <a:r>
                        <a:rPr lang="nl-NL" dirty="0"/>
                        <a:t>Moment</a:t>
                      </a:r>
                    </a:p>
                  </a:txBody>
                  <a:tcPr/>
                </a:tc>
                <a:tc>
                  <a:txBody>
                    <a:bodyPr/>
                    <a:lstStyle/>
                    <a:p>
                      <a:r>
                        <a:rPr lang="nl-NL" dirty="0"/>
                        <a:t>2</a:t>
                      </a:r>
                      <a:r>
                        <a:rPr lang="nl-NL" baseline="30000" dirty="0"/>
                        <a:t>e</a:t>
                      </a:r>
                      <a:r>
                        <a:rPr lang="nl-NL" dirty="0"/>
                        <a:t> en 3</a:t>
                      </a:r>
                      <a:r>
                        <a:rPr lang="nl-NL" baseline="30000" dirty="0"/>
                        <a:t>e</a:t>
                      </a:r>
                      <a:r>
                        <a:rPr lang="nl-NL" dirty="0"/>
                        <a:t> week </a:t>
                      </a:r>
                    </a:p>
                  </a:txBody>
                  <a:tcPr/>
                </a:tc>
                <a:extLst>
                  <a:ext uri="{0D108BD9-81ED-4DB2-BD59-A6C34878D82A}">
                    <a16:rowId xmlns:a16="http://schemas.microsoft.com/office/drawing/2014/main" val="1586164733"/>
                  </a:ext>
                </a:extLst>
              </a:tr>
              <a:tr h="370840">
                <a:tc>
                  <a:txBody>
                    <a:bodyPr/>
                    <a:lstStyle/>
                    <a:p>
                      <a:r>
                        <a:rPr lang="nl-NL" dirty="0"/>
                        <a:t>Oorzaak</a:t>
                      </a:r>
                    </a:p>
                  </a:txBody>
                  <a:tcPr/>
                </a:tc>
                <a:tc>
                  <a:txBody>
                    <a:bodyPr/>
                    <a:lstStyle/>
                    <a:p>
                      <a:r>
                        <a:rPr lang="nl-NL" dirty="0" err="1"/>
                        <a:t>Samonella</a:t>
                      </a:r>
                      <a:r>
                        <a:rPr lang="nl-NL" dirty="0"/>
                        <a:t> bacterie</a:t>
                      </a:r>
                    </a:p>
                  </a:txBody>
                  <a:tcPr/>
                </a:tc>
                <a:extLst>
                  <a:ext uri="{0D108BD9-81ED-4DB2-BD59-A6C34878D82A}">
                    <a16:rowId xmlns:a16="http://schemas.microsoft.com/office/drawing/2014/main" val="1780643245"/>
                  </a:ext>
                </a:extLst>
              </a:tr>
              <a:tr h="370840">
                <a:tc>
                  <a:txBody>
                    <a:bodyPr/>
                    <a:lstStyle/>
                    <a:p>
                      <a:r>
                        <a:rPr lang="nl-NL" dirty="0"/>
                        <a:t>Symptomen</a:t>
                      </a:r>
                    </a:p>
                  </a:txBody>
                  <a:tcPr/>
                </a:tc>
                <a:tc>
                  <a:txBody>
                    <a:bodyPr/>
                    <a:lstStyle/>
                    <a:p>
                      <a:r>
                        <a:rPr lang="nl-NL" dirty="0"/>
                        <a:t>Hoge koorts en diarree</a:t>
                      </a:r>
                    </a:p>
                    <a:p>
                      <a:r>
                        <a:rPr lang="nl-NL" dirty="0"/>
                        <a:t>Gewrichtsproblemen</a:t>
                      </a:r>
                      <a:r>
                        <a:rPr lang="nl-NL" baseline="0" dirty="0"/>
                        <a:t> en longontsteking kunnen bij nasleep voor komen. </a:t>
                      </a:r>
                      <a:endParaRPr lang="nl-NL" dirty="0"/>
                    </a:p>
                  </a:txBody>
                  <a:tcPr/>
                </a:tc>
                <a:extLst>
                  <a:ext uri="{0D108BD9-81ED-4DB2-BD59-A6C34878D82A}">
                    <a16:rowId xmlns:a16="http://schemas.microsoft.com/office/drawing/2014/main" val="1596535882"/>
                  </a:ext>
                </a:extLst>
              </a:tr>
              <a:tr h="370840">
                <a:tc>
                  <a:txBody>
                    <a:bodyPr/>
                    <a:lstStyle/>
                    <a:p>
                      <a:r>
                        <a:rPr lang="nl-NL" dirty="0"/>
                        <a:t>Behandeling</a:t>
                      </a:r>
                    </a:p>
                  </a:txBody>
                  <a:tcPr/>
                </a:tc>
                <a:tc>
                  <a:txBody>
                    <a:bodyPr/>
                    <a:lstStyle/>
                    <a:p>
                      <a:r>
                        <a:rPr lang="nl-NL" dirty="0"/>
                        <a:t>Met antibiotica</a:t>
                      </a:r>
                      <a:r>
                        <a:rPr lang="nl-NL" baseline="0" dirty="0"/>
                        <a:t> kan de bacterie worde bestreden. Zieke dieren moeten afgezonderd worden.</a:t>
                      </a:r>
                      <a:endParaRPr lang="nl-NL" dirty="0"/>
                    </a:p>
                  </a:txBody>
                  <a:tcPr/>
                </a:tc>
                <a:extLst>
                  <a:ext uri="{0D108BD9-81ED-4DB2-BD59-A6C34878D82A}">
                    <a16:rowId xmlns:a16="http://schemas.microsoft.com/office/drawing/2014/main" val="997547747"/>
                  </a:ext>
                </a:extLst>
              </a:tr>
              <a:tr h="370840">
                <a:tc>
                  <a:txBody>
                    <a:bodyPr/>
                    <a:lstStyle/>
                    <a:p>
                      <a:r>
                        <a:rPr lang="nl-NL" dirty="0"/>
                        <a:t>Preventie</a:t>
                      </a:r>
                    </a:p>
                  </a:txBody>
                  <a:tcPr/>
                </a:tc>
                <a:tc>
                  <a:txBody>
                    <a:bodyPr/>
                    <a:lstStyle/>
                    <a:p>
                      <a:r>
                        <a:rPr lang="nl-NL" dirty="0"/>
                        <a:t>Hygiëne</a:t>
                      </a:r>
                      <a:r>
                        <a:rPr lang="nl-NL" baseline="0" dirty="0"/>
                        <a:t> is in deze erg belangrijk. Alleen jongvee aankopen van </a:t>
                      </a:r>
                      <a:r>
                        <a:rPr lang="nl-NL" baseline="0" dirty="0" err="1"/>
                        <a:t>samonella</a:t>
                      </a:r>
                      <a:r>
                        <a:rPr lang="nl-NL" baseline="0" dirty="0"/>
                        <a:t>-vrije bedrijven. Geen mest aanvoeren van andere bedrijven</a:t>
                      </a:r>
                      <a:endParaRPr lang="nl-NL" dirty="0"/>
                    </a:p>
                  </a:txBody>
                  <a:tcPr/>
                </a:tc>
                <a:extLst>
                  <a:ext uri="{0D108BD9-81ED-4DB2-BD59-A6C34878D82A}">
                    <a16:rowId xmlns:a16="http://schemas.microsoft.com/office/drawing/2014/main" val="560937849"/>
                  </a:ext>
                </a:extLst>
              </a:tr>
            </a:tbl>
          </a:graphicData>
        </a:graphic>
      </p:graphicFrame>
      <p:pic>
        <p:nvPicPr>
          <p:cNvPr id="3" name="Afbeelding 2"/>
          <p:cNvPicPr>
            <a:picLocks noChangeAspect="1"/>
          </p:cNvPicPr>
          <p:nvPr/>
        </p:nvPicPr>
        <p:blipFill>
          <a:blip r:embed="rId2"/>
          <a:stretch>
            <a:fillRect/>
          </a:stretch>
        </p:blipFill>
        <p:spPr>
          <a:xfrm>
            <a:off x="8979592" y="1661432"/>
            <a:ext cx="2381250" cy="2695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7165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8DF50EB-C74A-4B85-92D1-9DBB6B749F33}" vid="{92CC1634-FFE4-4E42-8D25-839E32EE63E4}"/>
    </a:ext>
  </a:extLst>
</a:theme>
</file>

<file path=docProps/app.xml><?xml version="1.0" encoding="utf-8"?>
<Properties xmlns="http://schemas.openxmlformats.org/officeDocument/2006/extended-properties" xmlns:vt="http://schemas.openxmlformats.org/officeDocument/2006/docPropsVTypes">
  <Template>Thema1</Template>
  <TotalTime>214</TotalTime>
  <Words>545</Words>
  <Application>Microsoft Office PowerPoint</Application>
  <PresentationFormat>Breedbeeld</PresentationFormat>
  <Paragraphs>107</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Arial Black</vt:lpstr>
      <vt:lpstr>Wingdings</vt:lpstr>
      <vt:lpstr>Thema1</vt:lpstr>
      <vt:lpstr>Kalverziekte</vt:lpstr>
      <vt:lpstr>Diarree</vt:lpstr>
      <vt:lpstr>Voedingsdiarree vs. infectieuze diarree</vt:lpstr>
      <vt:lpstr>E-coli</vt:lpstr>
      <vt:lpstr>Rota en Corona</vt:lpstr>
      <vt:lpstr>Cryptosporidion </vt:lpstr>
      <vt:lpstr>Coccidiose</vt:lpstr>
      <vt:lpstr>Pensdrinkers</vt:lpstr>
      <vt:lpstr>Salmonella</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Kalverziekte</dc:title>
  <dc:creator>Nea Wolfs</dc:creator>
  <cp:lastModifiedBy>Nea Wolfs</cp:lastModifiedBy>
  <cp:revision>17</cp:revision>
  <dcterms:created xsi:type="dcterms:W3CDTF">2017-12-20T12:51:40Z</dcterms:created>
  <dcterms:modified xsi:type="dcterms:W3CDTF">2022-02-09T08:11:06Z</dcterms:modified>
</cp:coreProperties>
</file>